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5" r:id="rId1"/>
  </p:sldMasterIdLst>
  <p:notesMasterIdLst>
    <p:notesMasterId r:id="rId30"/>
  </p:notesMasterIdLst>
  <p:sldIdLst>
    <p:sldId id="256" r:id="rId2"/>
    <p:sldId id="257" r:id="rId3"/>
    <p:sldId id="258" r:id="rId4"/>
    <p:sldId id="259" r:id="rId5"/>
    <p:sldId id="260" r:id="rId6"/>
    <p:sldId id="261" r:id="rId7"/>
    <p:sldId id="288" r:id="rId8"/>
    <p:sldId id="289" r:id="rId9"/>
    <p:sldId id="290" r:id="rId10"/>
    <p:sldId id="291" r:id="rId11"/>
    <p:sldId id="292" r:id="rId12"/>
    <p:sldId id="293" r:id="rId13"/>
    <p:sldId id="294" r:id="rId14"/>
    <p:sldId id="295" r:id="rId15"/>
    <p:sldId id="262" r:id="rId16"/>
    <p:sldId id="296" r:id="rId17"/>
    <p:sldId id="264" r:id="rId18"/>
    <p:sldId id="265" r:id="rId19"/>
    <p:sldId id="269" r:id="rId20"/>
    <p:sldId id="270" r:id="rId21"/>
    <p:sldId id="272" r:id="rId22"/>
    <p:sldId id="273" r:id="rId23"/>
    <p:sldId id="274" r:id="rId24"/>
    <p:sldId id="275" r:id="rId25"/>
    <p:sldId id="276" r:id="rId26"/>
    <p:sldId id="285" r:id="rId27"/>
    <p:sldId id="286" r:id="rId28"/>
    <p:sldId id="287" r:id="rId29"/>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89"/>
    <p:restoredTop sz="91545"/>
  </p:normalViewPr>
  <p:slideViewPr>
    <p:cSldViewPr snapToGrid="0" snapToObjects="1">
      <p:cViewPr varScale="1">
        <p:scale>
          <a:sx n="119" d="100"/>
          <a:sy n="119" d="100"/>
        </p:scale>
        <p:origin x="552"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2.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1" name="Shape 81"/>
          <p:cNvSpPr>
            <a:spLocks noGrp="1" noRot="1" noChangeAspect="1"/>
          </p:cNvSpPr>
          <p:nvPr>
            <p:ph type="sldImg"/>
          </p:nvPr>
        </p:nvSpPr>
        <p:spPr>
          <a:xfrm>
            <a:off x="1143000" y="685800"/>
            <a:ext cx="4572000" cy="3429000"/>
          </a:xfrm>
          <a:prstGeom prst="rect">
            <a:avLst/>
          </a:prstGeom>
        </p:spPr>
        <p:txBody>
          <a:bodyPr/>
          <a:lstStyle/>
          <a:p>
            <a:endParaRPr/>
          </a:p>
        </p:txBody>
      </p:sp>
      <p:sp>
        <p:nvSpPr>
          <p:cNvPr id="82" name="Shape 82"/>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783271074"/>
      </p:ext>
    </p:extLst>
  </p:cSld>
  <p:clrMap bg1="lt1" tx1="dk1" bg2="lt2" tx2="dk2" accent1="accent1" accent2="accent2" accent3="accent3" accent4="accent4" accent5="accent5" accent6="accent6" hlink="hlink" folHlink="folHlink"/>
  <p:notesStyle>
    <a:lvl1pPr latinLnBrk="0">
      <a:spcBef>
        <a:spcPts val="400"/>
      </a:spcBef>
      <a:defRPr sz="1200">
        <a:latin typeface="+mj-lt"/>
        <a:ea typeface="+mj-ea"/>
        <a:cs typeface="+mj-cs"/>
        <a:sym typeface="Arial"/>
      </a:defRPr>
    </a:lvl1pPr>
    <a:lvl2pPr indent="228600" latinLnBrk="0">
      <a:spcBef>
        <a:spcPts val="400"/>
      </a:spcBef>
      <a:defRPr sz="1200">
        <a:latin typeface="+mj-lt"/>
        <a:ea typeface="+mj-ea"/>
        <a:cs typeface="+mj-cs"/>
        <a:sym typeface="Arial"/>
      </a:defRPr>
    </a:lvl2pPr>
    <a:lvl3pPr indent="457200" latinLnBrk="0">
      <a:spcBef>
        <a:spcPts val="400"/>
      </a:spcBef>
      <a:defRPr sz="1200">
        <a:latin typeface="+mj-lt"/>
        <a:ea typeface="+mj-ea"/>
        <a:cs typeface="+mj-cs"/>
        <a:sym typeface="Arial"/>
      </a:defRPr>
    </a:lvl3pPr>
    <a:lvl4pPr indent="685800" latinLnBrk="0">
      <a:spcBef>
        <a:spcPts val="400"/>
      </a:spcBef>
      <a:defRPr sz="1200">
        <a:latin typeface="+mj-lt"/>
        <a:ea typeface="+mj-ea"/>
        <a:cs typeface="+mj-cs"/>
        <a:sym typeface="Arial"/>
      </a:defRPr>
    </a:lvl4pPr>
    <a:lvl5pPr indent="914400" latinLnBrk="0">
      <a:spcBef>
        <a:spcPts val="400"/>
      </a:spcBef>
      <a:defRPr sz="1200">
        <a:latin typeface="+mj-lt"/>
        <a:ea typeface="+mj-ea"/>
        <a:cs typeface="+mj-cs"/>
        <a:sym typeface="Arial"/>
      </a:defRPr>
    </a:lvl5pPr>
    <a:lvl6pPr indent="1143000" latinLnBrk="0">
      <a:spcBef>
        <a:spcPts val="400"/>
      </a:spcBef>
      <a:defRPr sz="1200">
        <a:latin typeface="+mj-lt"/>
        <a:ea typeface="+mj-ea"/>
        <a:cs typeface="+mj-cs"/>
        <a:sym typeface="Arial"/>
      </a:defRPr>
    </a:lvl6pPr>
    <a:lvl7pPr indent="1371600" latinLnBrk="0">
      <a:spcBef>
        <a:spcPts val="400"/>
      </a:spcBef>
      <a:defRPr sz="1200">
        <a:latin typeface="+mj-lt"/>
        <a:ea typeface="+mj-ea"/>
        <a:cs typeface="+mj-cs"/>
        <a:sym typeface="Arial"/>
      </a:defRPr>
    </a:lvl7pPr>
    <a:lvl8pPr indent="1600200" latinLnBrk="0">
      <a:spcBef>
        <a:spcPts val="400"/>
      </a:spcBef>
      <a:defRPr sz="1200">
        <a:latin typeface="+mj-lt"/>
        <a:ea typeface="+mj-ea"/>
        <a:cs typeface="+mj-cs"/>
        <a:sym typeface="Arial"/>
      </a:defRPr>
    </a:lvl8pPr>
    <a:lvl9pPr indent="1828800" latinLnBrk="0">
      <a:spcBef>
        <a:spcPts val="400"/>
      </a:spcBef>
      <a:defRPr sz="1200">
        <a:latin typeface="+mj-lt"/>
        <a:ea typeface="+mj-ea"/>
        <a:cs typeface="+mj-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448738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9441"/>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pic>
        <p:nvPicPr>
          <p:cNvPr id="6" name="Picture 5">
            <a:extLst>
              <a:ext uri="{FF2B5EF4-FFF2-40B4-BE49-F238E27FC236}">
                <a16:creationId xmlns:a16="http://schemas.microsoft.com/office/drawing/2014/main" id="{37F335F8-BA8F-BF48-92D5-5F3C3FD55BAD}"/>
              </a:ext>
            </a:extLst>
          </p:cNvPr>
          <p:cNvPicPr>
            <a:picLocks noChangeAspect="1"/>
          </p:cNvPicPr>
          <p:nvPr userDrawn="1"/>
        </p:nvPicPr>
        <p:blipFill>
          <a:blip r:embed="rId2">
            <a:alphaModFix amt="20000"/>
            <a:extLst>
              <a:ext uri="{28A0092B-C50C-407E-A947-70E740481C1C}">
                <a14:useLocalDpi xmlns:a14="http://schemas.microsoft.com/office/drawing/2010/main" val="0"/>
              </a:ext>
            </a:extLst>
          </a:blip>
          <a:stretch>
            <a:fillRect/>
          </a:stretch>
        </p:blipFill>
        <p:spPr>
          <a:xfrm>
            <a:off x="6386025" y="0"/>
            <a:ext cx="2757975" cy="6858000"/>
          </a:xfrm>
          <a:prstGeom prst="rect">
            <a:avLst/>
          </a:prstGeom>
        </p:spPr>
      </p:pic>
      <p:sp>
        <p:nvSpPr>
          <p:cNvPr id="7" name="TextBox 6">
            <a:extLst>
              <a:ext uri="{FF2B5EF4-FFF2-40B4-BE49-F238E27FC236}">
                <a16:creationId xmlns:a16="http://schemas.microsoft.com/office/drawing/2014/main" id="{B86A625F-6BC2-9441-BD03-8D7AA3849FAB}"/>
              </a:ext>
            </a:extLst>
          </p:cNvPr>
          <p:cNvSpPr txBox="1"/>
          <p:nvPr userDrawn="1"/>
        </p:nvSpPr>
        <p:spPr>
          <a:xfrm>
            <a:off x="6247493" y="6540236"/>
            <a:ext cx="2787650" cy="215204"/>
          </a:xfrm>
          <a:prstGeom prst="rect">
            <a:avLst/>
          </a:prstGeom>
          <a:noFill/>
        </p:spPr>
        <p:txBody>
          <a:bodyPr wrap="square" rtlCol="0">
            <a:spAutoFit/>
          </a:bodyPr>
          <a:lstStyle/>
          <a:p>
            <a:pPr algn="r"/>
            <a:r>
              <a:rPr lang="en-US" sz="800" dirty="0">
                <a:solidFill>
                  <a:srgbClr val="FEFDFF"/>
                </a:solidFill>
                <a:latin typeface="Arial" panose="020B0604020202020204" pitchFamily="34" charset="0"/>
                <a:cs typeface="Arial" panose="020B0604020202020204" pitchFamily="34" charset="0"/>
              </a:rPr>
              <a:t>© </a:t>
            </a:r>
            <a:r>
              <a:rPr lang="en-US" sz="800" dirty="0">
                <a:solidFill>
                  <a:srgbClr val="FEFDFF"/>
                </a:solidFill>
                <a:latin typeface="Arial" panose="020B0604020202020204" pitchFamily="34" charset="0"/>
                <a:ea typeface="Roboto" panose="02000000000000000000" pitchFamily="2" charset="0"/>
                <a:cs typeface="Arial" panose="020B0604020202020204" pitchFamily="34" charset="0"/>
              </a:rPr>
              <a:t>2019 | Coding Boot Camp - All Rights Reserved</a:t>
            </a:r>
          </a:p>
        </p:txBody>
      </p:sp>
    </p:spTree>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flipV="1">
            <a:off x="426892" y="3691893"/>
            <a:ext cx="8447872"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
        <p:nvSpPr>
          <p:cNvPr id="5" name="TextBox 18">
            <a:extLst>
              <a:ext uri="{FF2B5EF4-FFF2-40B4-BE49-F238E27FC236}">
                <a16:creationId xmlns:a16="http://schemas.microsoft.com/office/drawing/2014/main" id="{A1BD6CAE-B225-7C4D-8D15-B5CE19F1D08F}"/>
              </a:ext>
            </a:extLst>
          </p:cNvPr>
          <p:cNvSpPr txBox="1"/>
          <p:nvPr userDrawn="1"/>
        </p:nvSpPr>
        <p:spPr>
          <a:xfrm>
            <a:off x="6247493" y="6540235"/>
            <a:ext cx="2787651" cy="215444"/>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r>
              <a:rPr dirty="0"/>
              <a:t>© 201</a:t>
            </a:r>
            <a:r>
              <a:rPr lang="en-US" dirty="0"/>
              <a:t>9</a:t>
            </a:r>
            <a:r>
              <a:rPr dirty="0"/>
              <a:t> | Coding Boot Camp - All Rights Reserved</a:t>
            </a:r>
          </a:p>
        </p:txBody>
      </p:sp>
      <p:pic>
        <p:nvPicPr>
          <p:cNvPr id="8" name="Picture 7">
            <a:extLst>
              <a:ext uri="{FF2B5EF4-FFF2-40B4-BE49-F238E27FC236}">
                <a16:creationId xmlns:a16="http://schemas.microsoft.com/office/drawing/2014/main" id="{91E5FB23-79AE-1342-875A-C4B764403F5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399" y="6455038"/>
            <a:ext cx="1447801" cy="386799"/>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3" name="TextBox 18">
            <a:extLst>
              <a:ext uri="{FF2B5EF4-FFF2-40B4-BE49-F238E27FC236}">
                <a16:creationId xmlns:a16="http://schemas.microsoft.com/office/drawing/2014/main" id="{40990118-1D9C-E541-AFF5-3AEA68F66858}"/>
              </a:ext>
            </a:extLst>
          </p:cNvPr>
          <p:cNvSpPr txBox="1"/>
          <p:nvPr userDrawn="1"/>
        </p:nvSpPr>
        <p:spPr>
          <a:xfrm>
            <a:off x="6247493" y="6540235"/>
            <a:ext cx="2787651" cy="215444"/>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lgn="r">
              <a:defRPr sz="800">
                <a:solidFill>
                  <a:srgbClr val="FFFFFF"/>
                </a:solidFill>
                <a:latin typeface="Arial"/>
                <a:ea typeface="Arial"/>
                <a:cs typeface="Arial"/>
                <a:sym typeface="Arial"/>
              </a:defRPr>
            </a:lvl1pPr>
          </a:lstStyle>
          <a:p>
            <a:r>
              <a:rPr dirty="0"/>
              <a:t>© 201</a:t>
            </a:r>
            <a:r>
              <a:rPr lang="en-US" dirty="0"/>
              <a:t>9</a:t>
            </a:r>
            <a:r>
              <a:rPr dirty="0"/>
              <a:t> | Coding Boot Camp - All Rights Reserved</a:t>
            </a:r>
          </a:p>
        </p:txBody>
      </p:sp>
      <p:pic>
        <p:nvPicPr>
          <p:cNvPr id="4" name="Picture 3">
            <a:extLst>
              <a:ext uri="{FF2B5EF4-FFF2-40B4-BE49-F238E27FC236}">
                <a16:creationId xmlns:a16="http://schemas.microsoft.com/office/drawing/2014/main" id="{C6B27590-A465-B048-9307-77EF8FEDDF7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2399" y="6455038"/>
            <a:ext cx="1447801" cy="386799"/>
          </a:xfrm>
          <a:prstGeom prst="rect">
            <a:avLst/>
          </a:prstGeom>
        </p:spPr>
      </p:pic>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201270"/>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1/30/19</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571097648"/>
      </p:ext>
    </p:extLst>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en.wikipedia.org/wiki/Minimum_viable_product"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Game Time: Project Week"/>
          <p:cNvSpPr/>
          <p:nvPr/>
        </p:nvSpPr>
        <p:spPr>
          <a:xfrm>
            <a:off x="390525" y="3049965"/>
            <a:ext cx="8229600" cy="677108"/>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3800" b="1">
                <a:solidFill>
                  <a:srgbClr val="FFFFFF"/>
                </a:solidFill>
              </a:defRPr>
            </a:lvl1pPr>
          </a:lstStyle>
          <a:p>
            <a:r>
              <a:rPr dirty="0">
                <a:latin typeface="Arial" charset="0"/>
                <a:ea typeface="Arial" charset="0"/>
                <a:cs typeface="Arial" charset="0"/>
              </a:rPr>
              <a:t>Project </a:t>
            </a:r>
            <a:r>
              <a:rPr lang="en-US" dirty="0">
                <a:latin typeface="Arial" charset="0"/>
                <a:ea typeface="Arial" charset="0"/>
                <a:cs typeface="Arial" charset="0"/>
              </a:rPr>
              <a:t>1 – Day 2</a:t>
            </a:r>
            <a:endParaRPr dirty="0">
              <a:latin typeface="Arial" charset="0"/>
              <a:ea typeface="Arial" charset="0"/>
              <a:cs typeface="Arial" charset="0"/>
            </a:endParaRPr>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B4B6F-3551-A043-BC3A-02491C08D6ED}"/>
              </a:ext>
            </a:extLst>
          </p:cNvPr>
          <p:cNvSpPr>
            <a:spLocks noGrp="1"/>
          </p:cNvSpPr>
          <p:nvPr>
            <p:ph type="title"/>
          </p:nvPr>
        </p:nvSpPr>
        <p:spPr/>
        <p:txBody>
          <a:bodyPr/>
          <a:lstStyle/>
          <a:p>
            <a:r>
              <a:rPr lang="en-US" dirty="0"/>
              <a:t>User Story #1</a:t>
            </a:r>
          </a:p>
        </p:txBody>
      </p:sp>
      <p:sp>
        <p:nvSpPr>
          <p:cNvPr id="4" name="TextBox 3">
            <a:extLst>
              <a:ext uri="{FF2B5EF4-FFF2-40B4-BE49-F238E27FC236}">
                <a16:creationId xmlns:a16="http://schemas.microsoft.com/office/drawing/2014/main" id="{E53F60F6-1839-D244-91BD-4E65DF57D2CE}"/>
              </a:ext>
            </a:extLst>
          </p:cNvPr>
          <p:cNvSpPr txBox="1"/>
          <p:nvPr/>
        </p:nvSpPr>
        <p:spPr>
          <a:xfrm>
            <a:off x="304800" y="1428678"/>
            <a:ext cx="8570259" cy="646331"/>
          </a:xfrm>
          <a:prstGeom prst="rect">
            <a:avLst/>
          </a:prstGeom>
          <a:noFill/>
        </p:spPr>
        <p:txBody>
          <a:bodyPr wrap="square" rtlCol="0">
            <a:spAutoFit/>
          </a:bodyPr>
          <a:lstStyle/>
          <a:p>
            <a:pPr marL="342900" indent="-342900">
              <a:buFont typeface="Arial" panose="020B0604020202020204" pitchFamily="34" charset="0"/>
              <a:buChar char="•"/>
            </a:pPr>
            <a:r>
              <a:rPr lang="en-US" dirty="0"/>
              <a:t>As a user, I want to be able to type code into an editor so that I can build small features in a sandbox environment.</a:t>
            </a:r>
          </a:p>
        </p:txBody>
      </p:sp>
      <p:sp>
        <p:nvSpPr>
          <p:cNvPr id="5" name="TextBox 4">
            <a:extLst>
              <a:ext uri="{FF2B5EF4-FFF2-40B4-BE49-F238E27FC236}">
                <a16:creationId xmlns:a16="http://schemas.microsoft.com/office/drawing/2014/main" id="{5CE748B7-2940-914B-9920-9471EBCE5778}"/>
              </a:ext>
            </a:extLst>
          </p:cNvPr>
          <p:cNvSpPr txBox="1"/>
          <p:nvPr/>
        </p:nvSpPr>
        <p:spPr>
          <a:xfrm>
            <a:off x="688489" y="2581842"/>
            <a:ext cx="8272631" cy="369332"/>
          </a:xfrm>
          <a:prstGeom prst="rect">
            <a:avLst/>
          </a:prstGeom>
          <a:noFill/>
        </p:spPr>
        <p:txBody>
          <a:bodyPr wrap="square" rtlCol="0">
            <a:spAutoFit/>
          </a:bodyPr>
          <a:lstStyle/>
          <a:p>
            <a:pPr marL="342900" indent="-342900">
              <a:buFont typeface="+mj-lt"/>
              <a:buAutoNum type="arabicPeriod"/>
            </a:pPr>
            <a:r>
              <a:rPr lang="en-US" dirty="0"/>
              <a:t>Create a textbox in the html file large enough to act as an editor</a:t>
            </a:r>
          </a:p>
        </p:txBody>
      </p:sp>
    </p:spTree>
    <p:extLst>
      <p:ext uri="{BB962C8B-B14F-4D97-AF65-F5344CB8AC3E}">
        <p14:creationId xmlns:p14="http://schemas.microsoft.com/office/powerpoint/2010/main" val="10676668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B4B6F-3551-A043-BC3A-02491C08D6ED}"/>
              </a:ext>
            </a:extLst>
          </p:cNvPr>
          <p:cNvSpPr>
            <a:spLocks noGrp="1"/>
          </p:cNvSpPr>
          <p:nvPr>
            <p:ph type="title"/>
          </p:nvPr>
        </p:nvSpPr>
        <p:spPr/>
        <p:txBody>
          <a:bodyPr/>
          <a:lstStyle/>
          <a:p>
            <a:r>
              <a:rPr lang="en-US" dirty="0"/>
              <a:t>User Story #2</a:t>
            </a:r>
          </a:p>
        </p:txBody>
      </p:sp>
      <p:sp>
        <p:nvSpPr>
          <p:cNvPr id="4" name="TextBox 3">
            <a:extLst>
              <a:ext uri="{FF2B5EF4-FFF2-40B4-BE49-F238E27FC236}">
                <a16:creationId xmlns:a16="http://schemas.microsoft.com/office/drawing/2014/main" id="{E53F60F6-1839-D244-91BD-4E65DF57D2CE}"/>
              </a:ext>
            </a:extLst>
          </p:cNvPr>
          <p:cNvSpPr txBox="1"/>
          <p:nvPr/>
        </p:nvSpPr>
        <p:spPr>
          <a:xfrm>
            <a:off x="304799" y="1428668"/>
            <a:ext cx="8570259" cy="923330"/>
          </a:xfrm>
          <a:prstGeom prst="rect">
            <a:avLst/>
          </a:prstGeom>
          <a:noFill/>
        </p:spPr>
        <p:txBody>
          <a:bodyPr wrap="square" rtlCol="0">
            <a:spAutoFit/>
          </a:bodyPr>
          <a:lstStyle/>
          <a:p>
            <a:pPr marL="342900" indent="-342900">
              <a:buFont typeface="Arial" panose="020B0604020202020204" pitchFamily="34" charset="0"/>
              <a:buChar char="•"/>
            </a:pPr>
            <a:r>
              <a:rPr lang="en-US" dirty="0"/>
              <a:t>As a user, I want to be able to input search queries so that I can search Stack Overflow when I'm stuck.</a:t>
            </a:r>
          </a:p>
          <a:p>
            <a:r>
              <a:rPr lang="en-US" dirty="0"/>
              <a:t>	</a:t>
            </a:r>
          </a:p>
        </p:txBody>
      </p:sp>
      <p:sp>
        <p:nvSpPr>
          <p:cNvPr id="5" name="Rectangle 4">
            <a:extLst>
              <a:ext uri="{FF2B5EF4-FFF2-40B4-BE49-F238E27FC236}">
                <a16:creationId xmlns:a16="http://schemas.microsoft.com/office/drawing/2014/main" id="{9BEB46B6-9352-DD4F-B190-C0275CF3A759}"/>
              </a:ext>
            </a:extLst>
          </p:cNvPr>
          <p:cNvSpPr/>
          <p:nvPr/>
        </p:nvSpPr>
        <p:spPr>
          <a:xfrm>
            <a:off x="689515" y="2592544"/>
            <a:ext cx="7152808" cy="1200329"/>
          </a:xfrm>
          <a:prstGeom prst="rect">
            <a:avLst/>
          </a:prstGeom>
        </p:spPr>
        <p:txBody>
          <a:bodyPr wrap="square">
            <a:spAutoFit/>
          </a:bodyPr>
          <a:lstStyle/>
          <a:p>
            <a:pPr marL="342900" indent="-342900">
              <a:buFont typeface="+mj-lt"/>
              <a:buAutoNum type="arabicPeriod"/>
            </a:pPr>
            <a:r>
              <a:rPr lang="en-US" dirty="0"/>
              <a:t>Add a text box and search button to the html for search terms</a:t>
            </a:r>
          </a:p>
          <a:p>
            <a:pPr marL="342900" indent="-342900">
              <a:buFont typeface="+mj-lt"/>
              <a:buAutoNum type="arabicPeriod"/>
            </a:pPr>
            <a:endParaRPr lang="en-US" dirty="0"/>
          </a:p>
          <a:p>
            <a:pPr marL="342900" indent="-342900">
              <a:buFont typeface="+mj-lt"/>
              <a:buAutoNum type="arabicPeriod"/>
            </a:pPr>
            <a:r>
              <a:rPr lang="en-US" dirty="0"/>
              <a:t>On search button click, save the search term as a variable in the JavaScript file</a:t>
            </a:r>
          </a:p>
        </p:txBody>
      </p:sp>
    </p:spTree>
    <p:extLst>
      <p:ext uri="{BB962C8B-B14F-4D97-AF65-F5344CB8AC3E}">
        <p14:creationId xmlns:p14="http://schemas.microsoft.com/office/powerpoint/2010/main" val="3839274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B4B6F-3551-A043-BC3A-02491C08D6ED}"/>
              </a:ext>
            </a:extLst>
          </p:cNvPr>
          <p:cNvSpPr>
            <a:spLocks noGrp="1"/>
          </p:cNvSpPr>
          <p:nvPr>
            <p:ph type="title"/>
          </p:nvPr>
        </p:nvSpPr>
        <p:spPr/>
        <p:txBody>
          <a:bodyPr/>
          <a:lstStyle/>
          <a:p>
            <a:r>
              <a:rPr lang="en-US" dirty="0"/>
              <a:t>User Story #3</a:t>
            </a:r>
          </a:p>
        </p:txBody>
      </p:sp>
      <p:sp>
        <p:nvSpPr>
          <p:cNvPr id="4" name="TextBox 3">
            <a:extLst>
              <a:ext uri="{FF2B5EF4-FFF2-40B4-BE49-F238E27FC236}">
                <a16:creationId xmlns:a16="http://schemas.microsoft.com/office/drawing/2014/main" id="{E53F60F6-1839-D244-91BD-4E65DF57D2CE}"/>
              </a:ext>
            </a:extLst>
          </p:cNvPr>
          <p:cNvSpPr txBox="1"/>
          <p:nvPr/>
        </p:nvSpPr>
        <p:spPr>
          <a:xfrm>
            <a:off x="304799" y="1428669"/>
            <a:ext cx="8570259" cy="923330"/>
          </a:xfrm>
          <a:prstGeom prst="rect">
            <a:avLst/>
          </a:prstGeom>
          <a:noFill/>
        </p:spPr>
        <p:txBody>
          <a:bodyPr wrap="square" rtlCol="0">
            <a:spAutoFit/>
          </a:bodyPr>
          <a:lstStyle/>
          <a:p>
            <a:pPr marL="342900" indent="-342900">
              <a:buFont typeface="Arial" panose="020B0604020202020204" pitchFamily="34" charset="0"/>
              <a:buChar char="•"/>
            </a:pPr>
            <a:r>
              <a:rPr lang="en-US" dirty="0"/>
              <a:t>As a user, I want to be able to see relevant Stack Overflow results, so that I can incorporate them into my code.</a:t>
            </a:r>
          </a:p>
          <a:p>
            <a:r>
              <a:rPr lang="en-US" dirty="0"/>
              <a:t>	</a:t>
            </a:r>
          </a:p>
        </p:txBody>
      </p:sp>
      <p:sp>
        <p:nvSpPr>
          <p:cNvPr id="5" name="Rectangle 4">
            <a:extLst>
              <a:ext uri="{FF2B5EF4-FFF2-40B4-BE49-F238E27FC236}">
                <a16:creationId xmlns:a16="http://schemas.microsoft.com/office/drawing/2014/main" id="{F6924E30-9DDA-BC47-9692-B5CC5E14D484}"/>
              </a:ext>
            </a:extLst>
          </p:cNvPr>
          <p:cNvSpPr/>
          <p:nvPr/>
        </p:nvSpPr>
        <p:spPr>
          <a:xfrm>
            <a:off x="688490" y="2589512"/>
            <a:ext cx="7670202" cy="923330"/>
          </a:xfrm>
          <a:prstGeom prst="rect">
            <a:avLst/>
          </a:prstGeom>
        </p:spPr>
        <p:txBody>
          <a:bodyPr wrap="square">
            <a:spAutoFit/>
          </a:bodyPr>
          <a:lstStyle/>
          <a:p>
            <a:pPr marL="342900" indent="-342900">
              <a:buFont typeface="+mj-lt"/>
              <a:buAutoNum type="arabicPeriod"/>
            </a:pPr>
            <a:r>
              <a:rPr lang="en-US" dirty="0"/>
              <a:t>Make a call to the Stack Overflow API with the submitted search term and get a response.</a:t>
            </a:r>
          </a:p>
          <a:p>
            <a:pPr marL="342900" indent="-342900">
              <a:buFont typeface="+mj-lt"/>
              <a:buAutoNum type="arabicPeriod"/>
            </a:pPr>
            <a:r>
              <a:rPr lang="en-US" dirty="0"/>
              <a:t>Display results on the page.</a:t>
            </a:r>
          </a:p>
        </p:txBody>
      </p:sp>
    </p:spTree>
    <p:extLst>
      <p:ext uri="{BB962C8B-B14F-4D97-AF65-F5344CB8AC3E}">
        <p14:creationId xmlns:p14="http://schemas.microsoft.com/office/powerpoint/2010/main" val="3294951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B4B6F-3551-A043-BC3A-02491C08D6ED}"/>
              </a:ext>
            </a:extLst>
          </p:cNvPr>
          <p:cNvSpPr>
            <a:spLocks noGrp="1"/>
          </p:cNvSpPr>
          <p:nvPr>
            <p:ph type="title"/>
          </p:nvPr>
        </p:nvSpPr>
        <p:spPr/>
        <p:txBody>
          <a:bodyPr/>
          <a:lstStyle/>
          <a:p>
            <a:r>
              <a:rPr lang="en-US" dirty="0"/>
              <a:t>GitHub Issue Template</a:t>
            </a:r>
          </a:p>
        </p:txBody>
      </p:sp>
      <p:sp>
        <p:nvSpPr>
          <p:cNvPr id="3" name="TextBox 2">
            <a:extLst>
              <a:ext uri="{FF2B5EF4-FFF2-40B4-BE49-F238E27FC236}">
                <a16:creationId xmlns:a16="http://schemas.microsoft.com/office/drawing/2014/main" id="{05FE9697-C670-0046-80ED-8A77DC6DCFBD}"/>
              </a:ext>
            </a:extLst>
          </p:cNvPr>
          <p:cNvSpPr txBox="1"/>
          <p:nvPr/>
        </p:nvSpPr>
        <p:spPr>
          <a:xfrm>
            <a:off x="304799" y="871102"/>
            <a:ext cx="8570259" cy="2308324"/>
          </a:xfrm>
          <a:prstGeom prst="rect">
            <a:avLst/>
          </a:prstGeom>
          <a:noFill/>
        </p:spPr>
        <p:txBody>
          <a:bodyPr wrap="square" rtlCol="0">
            <a:spAutoFit/>
          </a:bodyPr>
          <a:lstStyle/>
          <a:p>
            <a:r>
              <a:rPr lang="en-US" dirty="0">
                <a:latin typeface="Courier New" panose="02070309020205020404" pitchFamily="49" charset="0"/>
                <a:cs typeface="Courier New" panose="02070309020205020404" pitchFamily="49" charset="0"/>
              </a:rPr>
              <a:t>## User Story</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As a user, I want to be able to input search queries so that I can search Stack Overflow when I'm stuck.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Acceptance Criteria</a:t>
            </a:r>
          </a:p>
          <a:p>
            <a:r>
              <a:rPr lang="en-US" dirty="0">
                <a:latin typeface="Courier New" panose="02070309020205020404" pitchFamily="49" charset="0"/>
                <a:cs typeface="Courier New" panose="02070309020205020404" pitchFamily="49" charset="0"/>
              </a:rPr>
              <a:t> - [ ] </a:t>
            </a:r>
            <a:r>
              <a:rPr lang="en-US" dirty="0" err="1">
                <a:latin typeface="Courier New" panose="02070309020205020404" pitchFamily="49" charset="0"/>
                <a:cs typeface="Courier New" panose="02070309020205020404" pitchFamily="49" charset="0"/>
              </a:rPr>
              <a:t>index.html</a:t>
            </a:r>
            <a:r>
              <a:rPr lang="en-US" dirty="0">
                <a:latin typeface="Courier New" panose="02070309020205020404" pitchFamily="49" charset="0"/>
                <a:cs typeface="Courier New" panose="02070309020205020404" pitchFamily="49" charset="0"/>
              </a:rPr>
              <a:t> has a text input</a:t>
            </a:r>
          </a:p>
          <a:p>
            <a:r>
              <a:rPr lang="en-US" dirty="0">
                <a:latin typeface="Courier New" panose="02070309020205020404" pitchFamily="49" charset="0"/>
                <a:cs typeface="Courier New" panose="02070309020205020404" pitchFamily="49" charset="0"/>
              </a:rPr>
              <a:t> - [ ] </a:t>
            </a:r>
            <a:r>
              <a:rPr lang="en-US" dirty="0" err="1">
                <a:latin typeface="Courier New" panose="02070309020205020404" pitchFamily="49" charset="0"/>
                <a:cs typeface="Courier New" panose="02070309020205020404" pitchFamily="49" charset="0"/>
              </a:rPr>
              <a:t>index.html</a:t>
            </a:r>
            <a:r>
              <a:rPr lang="en-US" dirty="0">
                <a:latin typeface="Courier New" panose="02070309020205020404" pitchFamily="49" charset="0"/>
                <a:cs typeface="Courier New" panose="02070309020205020404" pitchFamily="49" charset="0"/>
              </a:rPr>
              <a:t> has a search button</a:t>
            </a:r>
          </a:p>
        </p:txBody>
      </p:sp>
      <p:sp>
        <p:nvSpPr>
          <p:cNvPr id="5" name="TextBox 4">
            <a:extLst>
              <a:ext uri="{FF2B5EF4-FFF2-40B4-BE49-F238E27FC236}">
                <a16:creationId xmlns:a16="http://schemas.microsoft.com/office/drawing/2014/main" id="{06967B01-287B-E744-931E-8F1DE6CD866A}"/>
              </a:ext>
            </a:extLst>
          </p:cNvPr>
          <p:cNvSpPr txBox="1"/>
          <p:nvPr/>
        </p:nvSpPr>
        <p:spPr>
          <a:xfrm>
            <a:off x="484094" y="3861992"/>
            <a:ext cx="8218842" cy="1754326"/>
          </a:xfrm>
          <a:prstGeom prst="rect">
            <a:avLst/>
          </a:prstGeom>
          <a:noFill/>
        </p:spPr>
        <p:txBody>
          <a:bodyPr wrap="square" rtlCol="0">
            <a:spAutoFit/>
          </a:bodyPr>
          <a:lstStyle/>
          <a:p>
            <a:r>
              <a:rPr lang="en-US" dirty="0"/>
              <a:t>The user story is added to help maintain focus and ensure that each issue is linked to one of the MVP user stories.</a:t>
            </a:r>
          </a:p>
          <a:p>
            <a:endParaRPr lang="en-US" dirty="0"/>
          </a:p>
          <a:p>
            <a:r>
              <a:rPr lang="en-US" dirty="0"/>
              <a:t>Acceptance criteria outlines what must be accomplished before the issue is closed. Acceptance criteria tells both the developer and the reviewer what is expected for this feature.</a:t>
            </a:r>
          </a:p>
        </p:txBody>
      </p:sp>
    </p:spTree>
    <p:extLst>
      <p:ext uri="{BB962C8B-B14F-4D97-AF65-F5344CB8AC3E}">
        <p14:creationId xmlns:p14="http://schemas.microsoft.com/office/powerpoint/2010/main" val="15610869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FA907-9975-B34C-8F19-EC2EBFD9E199}"/>
              </a:ext>
            </a:extLst>
          </p:cNvPr>
          <p:cNvSpPr>
            <a:spLocks noGrp="1"/>
          </p:cNvSpPr>
          <p:nvPr>
            <p:ph type="title"/>
          </p:nvPr>
        </p:nvSpPr>
        <p:spPr/>
        <p:txBody>
          <a:bodyPr/>
          <a:lstStyle/>
          <a:p>
            <a:r>
              <a:rPr lang="en-US" dirty="0"/>
              <a:t>Bad / Good Tasks</a:t>
            </a:r>
          </a:p>
        </p:txBody>
      </p:sp>
      <p:sp>
        <p:nvSpPr>
          <p:cNvPr id="3" name="TextBox 2">
            <a:extLst>
              <a:ext uri="{FF2B5EF4-FFF2-40B4-BE49-F238E27FC236}">
                <a16:creationId xmlns:a16="http://schemas.microsoft.com/office/drawing/2014/main" id="{5950F49E-E73C-4042-96A3-430717C15E3D}"/>
              </a:ext>
            </a:extLst>
          </p:cNvPr>
          <p:cNvSpPr txBox="1"/>
          <p:nvPr/>
        </p:nvSpPr>
        <p:spPr>
          <a:xfrm>
            <a:off x="441064" y="1086522"/>
            <a:ext cx="8197327" cy="5078313"/>
          </a:xfrm>
          <a:prstGeom prst="rect">
            <a:avLst/>
          </a:prstGeom>
          <a:noFill/>
        </p:spPr>
        <p:txBody>
          <a:bodyPr wrap="square" rtlCol="0">
            <a:spAutoFit/>
          </a:bodyPr>
          <a:lstStyle/>
          <a:p>
            <a:r>
              <a:rPr lang="en-US" dirty="0"/>
              <a:t>In a dating website application...</a:t>
            </a:r>
          </a:p>
          <a:p>
            <a:endParaRPr lang="en-US" dirty="0"/>
          </a:p>
          <a:p>
            <a:r>
              <a:rPr lang="en-US" i="1" dirty="0"/>
              <a:t>User Story</a:t>
            </a:r>
            <a:r>
              <a:rPr lang="en-US" dirty="0"/>
              <a:t>:</a:t>
            </a:r>
          </a:p>
          <a:p>
            <a:endParaRPr lang="en-US" dirty="0"/>
          </a:p>
          <a:p>
            <a:r>
              <a:rPr lang="en-US" dirty="0"/>
              <a:t>As a user I want to see my closest match, so that I can meet someone with whom I share interests.</a:t>
            </a:r>
          </a:p>
          <a:p>
            <a:endParaRPr lang="en-US" i="1" dirty="0"/>
          </a:p>
          <a:p>
            <a:endParaRPr lang="en-US" i="1" dirty="0"/>
          </a:p>
          <a:p>
            <a:r>
              <a:rPr lang="en-US" i="1" dirty="0">
                <a:solidFill>
                  <a:srgbClr val="FF0000"/>
                </a:solidFill>
              </a:rPr>
              <a:t>BAD TASK</a:t>
            </a:r>
            <a:r>
              <a:rPr lang="en-US" dirty="0">
                <a:solidFill>
                  <a:srgbClr val="FF0000"/>
                </a:solidFill>
              </a:rPr>
              <a:t>:</a:t>
            </a:r>
          </a:p>
          <a:p>
            <a:pPr marL="342900" indent="-342900">
              <a:buFont typeface="+mj-lt"/>
              <a:buAutoNum type="arabicPeriod"/>
            </a:pPr>
            <a:r>
              <a:rPr lang="en-US" dirty="0">
                <a:solidFill>
                  <a:srgbClr val="FF0000"/>
                </a:solidFill>
              </a:rPr>
              <a:t>On new member form submit, find and display best match.</a:t>
            </a:r>
          </a:p>
          <a:p>
            <a:endParaRPr lang="en-US" i="1" dirty="0"/>
          </a:p>
          <a:p>
            <a:r>
              <a:rPr lang="en-US" i="1" dirty="0">
                <a:solidFill>
                  <a:schemeClr val="accent6">
                    <a:lumMod val="75000"/>
                  </a:schemeClr>
                </a:solidFill>
              </a:rPr>
              <a:t>GOOD TASKS</a:t>
            </a:r>
            <a:r>
              <a:rPr lang="en-US" dirty="0">
                <a:solidFill>
                  <a:schemeClr val="accent6">
                    <a:lumMod val="75000"/>
                  </a:schemeClr>
                </a:solidFill>
              </a:rPr>
              <a:t>:</a:t>
            </a:r>
          </a:p>
          <a:p>
            <a:pPr marL="342900" indent="-342900">
              <a:buFont typeface="+mj-lt"/>
              <a:buAutoNum type="arabicPeriod"/>
            </a:pPr>
            <a:r>
              <a:rPr lang="en-US" dirty="0">
                <a:solidFill>
                  <a:schemeClr val="accent6">
                    <a:lumMod val="75000"/>
                  </a:schemeClr>
                </a:solidFill>
              </a:rPr>
              <a:t>Build a form that captures user scores (1-5) to ten questions.</a:t>
            </a:r>
          </a:p>
          <a:p>
            <a:pPr marL="342900" indent="-342900">
              <a:buFont typeface="+mj-lt"/>
              <a:buAutoNum type="arabicPeriod"/>
            </a:pPr>
            <a:r>
              <a:rPr lang="en-US" dirty="0">
                <a:solidFill>
                  <a:schemeClr val="accent6">
                    <a:lumMod val="75000"/>
                  </a:schemeClr>
                </a:solidFill>
              </a:rPr>
              <a:t>On submit, save the ten numerical answers to as an array.</a:t>
            </a:r>
          </a:p>
          <a:p>
            <a:pPr marL="342900" indent="-342900">
              <a:buFont typeface="+mj-lt"/>
              <a:buAutoNum type="arabicPeriod"/>
            </a:pPr>
            <a:r>
              <a:rPr lang="en-US" dirty="0">
                <a:solidFill>
                  <a:schemeClr val="accent6">
                    <a:lumMod val="75000"/>
                  </a:schemeClr>
                </a:solidFill>
              </a:rPr>
              <a:t>Compare the user array to each existing user array and find the closest match.</a:t>
            </a:r>
          </a:p>
          <a:p>
            <a:pPr marL="342900" indent="-342900">
              <a:buFont typeface="+mj-lt"/>
              <a:buAutoNum type="arabicPeriod"/>
            </a:pPr>
            <a:r>
              <a:rPr lang="en-US" dirty="0">
                <a:solidFill>
                  <a:schemeClr val="accent6">
                    <a:lumMod val="75000"/>
                  </a:schemeClr>
                </a:solidFill>
              </a:rPr>
              <a:t>Display the closest match to the user.</a:t>
            </a:r>
          </a:p>
          <a:p>
            <a:endParaRPr lang="en-US" dirty="0"/>
          </a:p>
        </p:txBody>
      </p:sp>
    </p:spTree>
    <p:extLst>
      <p:ext uri="{BB962C8B-B14F-4D97-AF65-F5344CB8AC3E}">
        <p14:creationId xmlns:p14="http://schemas.microsoft.com/office/powerpoint/2010/main" val="38299631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ams"/>
          <p:cNvSpPr/>
          <p:nvPr/>
        </p:nvSpPr>
        <p:spPr>
          <a:xfrm>
            <a:off x="390525" y="3026882"/>
            <a:ext cx="8229600" cy="72327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4100" b="1" i="1">
                <a:solidFill>
                  <a:srgbClr val="FFFFFF"/>
                </a:solidFill>
              </a:defRPr>
            </a:lvl1pPr>
          </a:lstStyle>
          <a:p>
            <a:r>
              <a:rPr lang="en-US" dirty="0"/>
              <a:t>Assigning issues</a:t>
            </a:r>
            <a:endParaRPr dirty="0"/>
          </a:p>
        </p:txBody>
      </p:sp>
    </p:spTree>
  </p:cSld>
  <p:clrMapOvr>
    <a:masterClrMapping/>
  </p:clrMapOvr>
  <p:transition>
    <p:dissolv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Coding – Nice To Haves"/>
          <p:cNvSpPr/>
          <p:nvPr/>
        </p:nvSpPr>
        <p:spPr>
          <a:xfrm>
            <a:off x="304800" y="109182"/>
            <a:ext cx="6781800" cy="460209"/>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lvl1pPr>
              <a:defRPr sz="2400" b="1"/>
            </a:lvl1pPr>
          </a:lstStyle>
          <a:p>
            <a:r>
              <a:rPr lang="en-US" dirty="0"/>
              <a:t>Issue assignment</a:t>
            </a:r>
            <a:endParaRPr dirty="0"/>
          </a:p>
        </p:txBody>
      </p:sp>
      <p:sp>
        <p:nvSpPr>
          <p:cNvPr id="115" name="Utilize Firebase for Persistent Data Storage (Consider this basically a requirement).…"/>
          <p:cNvSpPr/>
          <p:nvPr/>
        </p:nvSpPr>
        <p:spPr>
          <a:xfrm>
            <a:off x="304800" y="1482765"/>
            <a:ext cx="8729663" cy="2029869"/>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p>
            <a:pPr marL="285750" indent="-285750">
              <a:buFont typeface="Arial" panose="020B0604020202020204" pitchFamily="34" charset="0"/>
              <a:buChar char="•"/>
            </a:pPr>
            <a:r>
              <a:rPr lang="en-US" dirty="0"/>
              <a:t>Issues can be assigned to a particular teammate or group of teammates.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helps the team to divide up responsibilities.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Issues are generally self-assigned.</a:t>
            </a:r>
          </a:p>
          <a:p>
            <a:endParaRPr lang="en-US" dirty="0"/>
          </a:p>
          <a:p>
            <a:endParaRPr dirty="0"/>
          </a:p>
        </p:txBody>
      </p:sp>
    </p:spTree>
    <p:extLst>
      <p:ext uri="{BB962C8B-B14F-4D97-AF65-F5344CB8AC3E}">
        <p14:creationId xmlns:p14="http://schemas.microsoft.com/office/powerpoint/2010/main" val="4015491064"/>
      </p:ext>
    </p:extLst>
  </p:cSld>
  <p:clrMapOvr>
    <a:masterClrMapping/>
  </p:clrMapOvr>
  <p:transition>
    <p:dissolv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Task"/>
          <p:cNvSpPr/>
          <p:nvPr/>
        </p:nvSpPr>
        <p:spPr>
          <a:xfrm>
            <a:off x="390525" y="3026882"/>
            <a:ext cx="8229600" cy="72327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4100" b="1" i="1">
                <a:solidFill>
                  <a:srgbClr val="FFFFFF"/>
                </a:solidFill>
              </a:defRPr>
            </a:lvl1pPr>
          </a:lstStyle>
          <a:p>
            <a:r>
              <a:rPr lang="en-US" dirty="0"/>
              <a:t>Stand-up</a:t>
            </a:r>
            <a:endParaRPr dirty="0"/>
          </a:p>
        </p:txBody>
      </p:sp>
    </p:spTree>
  </p:cSld>
  <p:clrMapOvr>
    <a:masterClrMapping/>
  </p:clrMapOvr>
  <p:transition>
    <p:dissolv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Coding Requirements"/>
          <p:cNvSpPr/>
          <p:nvPr/>
        </p:nvSpPr>
        <p:spPr>
          <a:xfrm>
            <a:off x="304800" y="98425"/>
            <a:ext cx="6781800" cy="460209"/>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lvl1pPr>
              <a:defRPr sz="2400" b="1"/>
            </a:lvl1pPr>
          </a:lstStyle>
          <a:p>
            <a:r>
              <a:rPr lang="en-US" dirty="0"/>
              <a:t>Daily meetings</a:t>
            </a:r>
            <a:endParaRPr dirty="0"/>
          </a:p>
        </p:txBody>
      </p:sp>
      <p:sp>
        <p:nvSpPr>
          <p:cNvPr id="112" name="Must uses at least two APIs…"/>
          <p:cNvSpPr/>
          <p:nvPr/>
        </p:nvSpPr>
        <p:spPr>
          <a:xfrm>
            <a:off x="333484" y="877919"/>
            <a:ext cx="8729663" cy="1475871"/>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p>
            <a:r>
              <a:rPr lang="en-US" dirty="0"/>
              <a:t>Most teams have a daily meeting called a stand-up.</a:t>
            </a:r>
          </a:p>
          <a:p>
            <a:endParaRPr lang="en-US" dirty="0"/>
          </a:p>
          <a:p>
            <a:r>
              <a:rPr lang="en-US" dirty="0"/>
              <a:t>When you work with a team, it's important for the whole team to know what each teammate is working on. At most companies this is accomplished by a daily meeting called stand-up.</a:t>
            </a:r>
          </a:p>
        </p:txBody>
      </p:sp>
      <p:sp>
        <p:nvSpPr>
          <p:cNvPr id="2" name="TextBox 1">
            <a:extLst>
              <a:ext uri="{FF2B5EF4-FFF2-40B4-BE49-F238E27FC236}">
                <a16:creationId xmlns:a16="http://schemas.microsoft.com/office/drawing/2014/main" id="{6D98D0C8-C2DD-AB42-9F82-2E0434F997F0}"/>
              </a:ext>
            </a:extLst>
          </p:cNvPr>
          <p:cNvSpPr txBox="1"/>
          <p:nvPr/>
        </p:nvSpPr>
        <p:spPr>
          <a:xfrm>
            <a:off x="333484" y="2993855"/>
            <a:ext cx="8186569" cy="363736"/>
          </a:xfrm>
          <a:prstGeom prst="rect">
            <a:avLst/>
          </a:prstGeom>
          <a:noFill/>
        </p:spPr>
        <p:txBody>
          <a:bodyPr wrap="square" rtlCol="0">
            <a:spAutoFit/>
          </a:bodyPr>
          <a:lstStyle/>
          <a:p>
            <a:r>
              <a:rPr lang="en-US" sz="2000" b="1" dirty="0"/>
              <a:t>Stand-up format:</a:t>
            </a:r>
          </a:p>
        </p:txBody>
      </p:sp>
      <p:sp>
        <p:nvSpPr>
          <p:cNvPr id="3" name="TextBox 2">
            <a:extLst>
              <a:ext uri="{FF2B5EF4-FFF2-40B4-BE49-F238E27FC236}">
                <a16:creationId xmlns:a16="http://schemas.microsoft.com/office/drawing/2014/main" id="{22CDB3D1-45E9-2942-A362-E886DE5C3F9A}"/>
              </a:ext>
            </a:extLst>
          </p:cNvPr>
          <p:cNvSpPr txBox="1"/>
          <p:nvPr/>
        </p:nvSpPr>
        <p:spPr>
          <a:xfrm>
            <a:off x="333484" y="3602994"/>
            <a:ext cx="8272631" cy="2350294"/>
          </a:xfrm>
          <a:prstGeom prst="rect">
            <a:avLst/>
          </a:prstGeom>
          <a:noFill/>
        </p:spPr>
        <p:txBody>
          <a:bodyPr wrap="square" rtlCol="0">
            <a:spAutoFit/>
          </a:bodyPr>
          <a:lstStyle/>
          <a:p>
            <a:pPr marL="342900" indent="-342900">
              <a:buFont typeface="Arial" panose="020B0604020202020204" pitchFamily="34" charset="0"/>
              <a:buChar char="•"/>
            </a:pPr>
            <a:r>
              <a:rPr lang="en-US" dirty="0"/>
              <a:t>Each teammate will take a turn saying what they did yesterday, what they are planning to do today, and anything blocking their progress.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This meeting should be short and focused. To help keep them short, everyone stands up, if able, for the duration of the meeting.</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We hold stand ups daily so teammates can hold each other accountable, but also so they can help each other if they get stuck.</a:t>
            </a:r>
          </a:p>
          <a:p>
            <a:endParaRPr lang="en-US" dirty="0"/>
          </a:p>
        </p:txBody>
      </p:sp>
    </p:spTree>
  </p:cSld>
  <p:clrMapOvr>
    <a:masterClrMapping/>
  </p:clrMapOvr>
  <p:transition>
    <p:dissolv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Metrics"/>
          <p:cNvSpPr/>
          <p:nvPr/>
        </p:nvSpPr>
        <p:spPr>
          <a:xfrm>
            <a:off x="390525" y="3026882"/>
            <a:ext cx="8229600" cy="72327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4100" b="1" i="1">
                <a:solidFill>
                  <a:srgbClr val="FFFFFF"/>
                </a:solidFill>
              </a:defRPr>
            </a:lvl1pPr>
          </a:lstStyle>
          <a:p>
            <a:r>
              <a:rPr lang="en-US" dirty="0"/>
              <a:t>Mini presentation</a:t>
            </a:r>
            <a:endParaRPr dirty="0"/>
          </a:p>
        </p:txBody>
      </p:sp>
    </p:spTree>
  </p:cSld>
  <p:clrMapOvr>
    <a:masterClrMapping/>
  </p:clrMapOvr>
  <p:transition>
    <p:dissolv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roject Week Overview"/>
          <p:cNvSpPr/>
          <p:nvPr/>
        </p:nvSpPr>
        <p:spPr>
          <a:xfrm>
            <a:off x="390525" y="3026882"/>
            <a:ext cx="8229600" cy="72327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4100" b="1" i="1">
                <a:solidFill>
                  <a:srgbClr val="FFFFFF"/>
                </a:solidFill>
              </a:defRPr>
            </a:lvl1pPr>
          </a:lstStyle>
          <a:p>
            <a:r>
              <a:rPr dirty="0"/>
              <a:t>Project</a:t>
            </a:r>
            <a:r>
              <a:rPr lang="en-US" dirty="0"/>
              <a:t> Management</a:t>
            </a:r>
            <a:r>
              <a:rPr dirty="0"/>
              <a:t> Overview</a:t>
            </a:r>
          </a:p>
        </p:txBody>
      </p:sp>
    </p:spTree>
  </p:cSld>
  <p:clrMapOvr>
    <a:masterClrMapping/>
  </p:clrMapOvr>
  <p:transition>
    <p:dissolv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Metrics"/>
          <p:cNvSpPr/>
          <p:nvPr/>
        </p:nvSpPr>
        <p:spPr>
          <a:xfrm>
            <a:off x="304800" y="98425"/>
            <a:ext cx="6781800" cy="460209"/>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lvl1pPr>
              <a:defRPr sz="2400" b="1"/>
            </a:lvl1pPr>
          </a:lstStyle>
          <a:p>
            <a:r>
              <a:rPr lang="en-US" dirty="0"/>
              <a:t>Mini presentation of your MVP</a:t>
            </a:r>
            <a:endParaRPr dirty="0"/>
          </a:p>
        </p:txBody>
      </p:sp>
      <p:sp>
        <p:nvSpPr>
          <p:cNvPr id="126" name="Concept…"/>
          <p:cNvSpPr/>
          <p:nvPr/>
        </p:nvSpPr>
        <p:spPr>
          <a:xfrm>
            <a:off x="429831" y="898672"/>
            <a:ext cx="8047193" cy="4799858"/>
          </a:xfrm>
          <a:prstGeom prst="rect">
            <a:avLst/>
          </a:prstGeom>
          <a:ln w="12700">
            <a:miter lim="400000"/>
          </a:ln>
          <a:extLst>
            <a:ext uri="{C572A759-6A51-4108-AA02-DFA0A04FC94B}">
              <ma14:wrappingTextBoxFlag xmlns="" xmlns:ma14="http://schemas.microsoft.com/office/mac/drawingml/2011/main" val="1"/>
            </a:ext>
          </a:extLst>
        </p:spPr>
        <p:txBody>
          <a:bodyPr wrap="square" lIns="44999" tIns="44999" rIns="44999" bIns="44999">
            <a:spAutoFit/>
          </a:bodyPr>
          <a:lstStyle/>
          <a:p>
            <a:r>
              <a:rPr lang="en-US" dirty="0"/>
              <a:t>At any given point, you should be ready to give a three minutes micro-presentation of your apps in progress.</a:t>
            </a:r>
          </a:p>
          <a:p>
            <a:endParaRPr lang="en-US" dirty="0"/>
          </a:p>
          <a:p>
            <a:r>
              <a:rPr lang="en-US" dirty="0"/>
              <a:t>Practicing presentations will help you better understand how to describe your applications as well as get you in the habit of never having broken code in your master branch.</a:t>
            </a:r>
          </a:p>
          <a:p>
            <a:endParaRPr lang="en-US" dirty="0"/>
          </a:p>
          <a:p>
            <a:r>
              <a:rPr lang="en-US" b="1" dirty="0"/>
              <a:t>By the end of class on Saturday</a:t>
            </a:r>
            <a:r>
              <a:rPr lang="en-US" dirty="0"/>
              <a:t>, you will present your project concepts, particularly your MVPs (</a:t>
            </a:r>
            <a:r>
              <a:rPr lang="en-US" dirty="0">
                <a:hlinkClick r:id="rId2"/>
              </a:rPr>
              <a:t>Minimum Viable Product</a:t>
            </a:r>
            <a:r>
              <a:rPr lang="en-US" dirty="0"/>
              <a:t>). Each presentation should cover:</a:t>
            </a:r>
          </a:p>
          <a:p>
            <a:endParaRPr lang="en-US" dirty="0"/>
          </a:p>
          <a:p>
            <a:pPr marL="285750" lvl="1" indent="-285750">
              <a:buFont typeface="Arial" panose="020B0604020202020204" pitchFamily="34" charset="0"/>
              <a:buChar char="•"/>
            </a:pPr>
            <a:r>
              <a:rPr lang="en-US" dirty="0"/>
              <a:t>Your application's target audience</a:t>
            </a:r>
          </a:p>
          <a:p>
            <a:pPr marL="285750" lvl="1" indent="-285750">
              <a:buFont typeface="Arial" panose="020B0604020202020204" pitchFamily="34" charset="0"/>
              <a:buChar char="•"/>
            </a:pPr>
            <a:r>
              <a:rPr lang="en-US" dirty="0"/>
              <a:t>The problem your application solves</a:t>
            </a:r>
          </a:p>
          <a:p>
            <a:pPr marL="285750" lvl="1" indent="-285750">
              <a:buFont typeface="Arial" panose="020B0604020202020204" pitchFamily="34" charset="0"/>
              <a:buChar char="•"/>
            </a:pPr>
            <a:r>
              <a:rPr lang="en-US" dirty="0"/>
              <a:t>The absolute minimum functionality you’re working towards.</a:t>
            </a:r>
          </a:p>
          <a:p>
            <a:pPr lvl="1"/>
            <a:endParaRPr lang="en-US" dirty="0"/>
          </a:p>
          <a:p>
            <a:r>
              <a:rPr lang="en-US" dirty="0"/>
              <a:t>You should finish your MVPs before working on less essential, nice to have features.</a:t>
            </a:r>
          </a:p>
        </p:txBody>
      </p:sp>
    </p:spTree>
  </p:cSld>
  <p:clrMapOvr>
    <a:masterClrMapping/>
  </p:clrMapOvr>
  <p:transition>
    <p:dissolv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API Suggestions"/>
          <p:cNvSpPr/>
          <p:nvPr/>
        </p:nvSpPr>
        <p:spPr>
          <a:xfrm>
            <a:off x="390525" y="3026882"/>
            <a:ext cx="8229600" cy="72327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4100" b="1" i="1">
                <a:solidFill>
                  <a:srgbClr val="FFFFFF"/>
                </a:solidFill>
              </a:defRPr>
            </a:lvl1pPr>
          </a:lstStyle>
          <a:p>
            <a:r>
              <a:rPr lang="en-US" dirty="0"/>
              <a:t>Deployment</a:t>
            </a:r>
            <a:endParaRPr dirty="0"/>
          </a:p>
        </p:txBody>
      </p:sp>
    </p:spTree>
  </p:cSld>
  <p:clrMapOvr>
    <a:masterClrMapping/>
  </p:clrMapOvr>
  <p:transition>
    <p:dissolv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API Suggestions"/>
          <p:cNvSpPr/>
          <p:nvPr/>
        </p:nvSpPr>
        <p:spPr>
          <a:xfrm>
            <a:off x="304800" y="98425"/>
            <a:ext cx="6781800" cy="460209"/>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lvl1pPr>
              <a:defRPr sz="2400" b="1"/>
            </a:lvl1pPr>
          </a:lstStyle>
          <a:p>
            <a:r>
              <a:rPr lang="en-US" dirty="0"/>
              <a:t>Deployment</a:t>
            </a:r>
            <a:endParaRPr dirty="0"/>
          </a:p>
        </p:txBody>
      </p:sp>
      <p:sp>
        <p:nvSpPr>
          <p:cNvPr id="134" name="Stick to APIs that do all of the following:…"/>
          <p:cNvSpPr/>
          <p:nvPr/>
        </p:nvSpPr>
        <p:spPr>
          <a:xfrm>
            <a:off x="332279" y="1109270"/>
            <a:ext cx="8392173" cy="2583867"/>
          </a:xfrm>
          <a:prstGeom prst="rect">
            <a:avLst/>
          </a:prstGeom>
          <a:ln w="12700">
            <a:miter lim="400000"/>
          </a:ln>
          <a:extLst>
            <a:ext uri="{C572A759-6A51-4108-AA02-DFA0A04FC94B}">
              <ma14:wrappingTextBoxFlag xmlns="" xmlns:ma14="http://schemas.microsoft.com/office/mac/drawingml/2011/main" val="1"/>
            </a:ext>
          </a:extLst>
        </p:spPr>
        <p:txBody>
          <a:bodyPr wrap="square" lIns="44999" tIns="44999" rIns="44999" bIns="44999">
            <a:spAutoFit/>
          </a:bodyPr>
          <a:lstStyle/>
          <a:p>
            <a:pPr marL="285750" indent="-285750">
              <a:buFont typeface="Arial" panose="020B0604020202020204" pitchFamily="34" charset="0"/>
              <a:buChar char="•"/>
            </a:pPr>
            <a:r>
              <a:rPr lang="en-US" dirty="0"/>
              <a:t>In conjunction to always having at least part of your application in a presentable state, you should have always have the latest working version of your app deployed to GitHub Pages.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It's common for project groups to spend time building and polishing their applications only to run into issues on presentation day when attempting to deploy for the first time or for the first time in a while.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By deploying early and often, you ensure:</a:t>
            </a:r>
          </a:p>
        </p:txBody>
      </p:sp>
      <p:sp>
        <p:nvSpPr>
          <p:cNvPr id="2" name="TextBox 1">
            <a:extLst>
              <a:ext uri="{FF2B5EF4-FFF2-40B4-BE49-F238E27FC236}">
                <a16:creationId xmlns:a16="http://schemas.microsoft.com/office/drawing/2014/main" id="{284C45FD-14F0-3B48-B137-905305960A28}"/>
              </a:ext>
            </a:extLst>
          </p:cNvPr>
          <p:cNvSpPr txBox="1"/>
          <p:nvPr/>
        </p:nvSpPr>
        <p:spPr>
          <a:xfrm>
            <a:off x="871370" y="3915787"/>
            <a:ext cx="7430086" cy="1200329"/>
          </a:xfrm>
          <a:prstGeom prst="rect">
            <a:avLst/>
          </a:prstGeom>
          <a:noFill/>
        </p:spPr>
        <p:txBody>
          <a:bodyPr wrap="square" rtlCol="0">
            <a:spAutoFit/>
          </a:bodyPr>
          <a:lstStyle/>
          <a:p>
            <a:pPr marL="285750" lvl="1" indent="-285750">
              <a:buFont typeface="Arial" panose="020B0604020202020204" pitchFamily="34" charset="0"/>
              <a:buChar char="•"/>
            </a:pPr>
            <a:r>
              <a:rPr lang="en-US" dirty="0"/>
              <a:t>You have something you can demo at all times.</a:t>
            </a:r>
          </a:p>
          <a:p>
            <a:pPr marL="285750" lvl="1" indent="-285750">
              <a:buFont typeface="Arial" panose="020B0604020202020204" pitchFamily="34" charset="0"/>
              <a:buChar char="•"/>
            </a:pPr>
            <a:endParaRPr lang="en-US" dirty="0"/>
          </a:p>
          <a:p>
            <a:pPr marL="285750" lvl="1" indent="-285750">
              <a:buFont typeface="Arial" panose="020B0604020202020204" pitchFamily="34" charset="0"/>
              <a:buChar char="•"/>
            </a:pPr>
            <a:r>
              <a:rPr lang="en-US" dirty="0"/>
              <a:t>You are in the mindset of only merging code that works and has been reviewed into the master branch.</a:t>
            </a:r>
          </a:p>
        </p:txBody>
      </p:sp>
    </p:spTree>
  </p:cSld>
  <p:clrMapOvr>
    <a:masterClrMapping/>
  </p:clrMapOvr>
  <p:transition>
    <p:dissolv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API Suggestions"/>
          <p:cNvSpPr/>
          <p:nvPr/>
        </p:nvSpPr>
        <p:spPr>
          <a:xfrm>
            <a:off x="304800" y="98425"/>
            <a:ext cx="6781800" cy="460209"/>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lvl1pPr>
              <a:defRPr sz="2400" b="1"/>
            </a:lvl1pPr>
          </a:lstStyle>
          <a:p>
            <a:r>
              <a:rPr lang="en-US" dirty="0"/>
              <a:t>Deployment</a:t>
            </a:r>
            <a:endParaRPr dirty="0"/>
          </a:p>
        </p:txBody>
      </p:sp>
      <p:sp>
        <p:nvSpPr>
          <p:cNvPr id="2" name="TextBox 1">
            <a:extLst>
              <a:ext uri="{FF2B5EF4-FFF2-40B4-BE49-F238E27FC236}">
                <a16:creationId xmlns:a16="http://schemas.microsoft.com/office/drawing/2014/main" id="{94298B51-BF46-C943-886C-36F82D631D21}"/>
              </a:ext>
            </a:extLst>
          </p:cNvPr>
          <p:cNvSpPr txBox="1"/>
          <p:nvPr/>
        </p:nvSpPr>
        <p:spPr>
          <a:xfrm>
            <a:off x="451821" y="978942"/>
            <a:ext cx="7896113" cy="1200329"/>
          </a:xfrm>
          <a:prstGeom prst="rect">
            <a:avLst/>
          </a:prstGeom>
          <a:noFill/>
        </p:spPr>
        <p:txBody>
          <a:bodyPr wrap="square" rtlCol="0">
            <a:spAutoFit/>
          </a:bodyPr>
          <a:lstStyle/>
          <a:p>
            <a:pPr marL="285750" indent="-285750">
              <a:buFont typeface="Arial" panose="020B0604020202020204" pitchFamily="34" charset="0"/>
              <a:buChar char="•"/>
            </a:pPr>
            <a:r>
              <a:rPr lang="en-US" dirty="0"/>
              <a:t>You should continuously deploy your master branch to </a:t>
            </a:r>
            <a:r>
              <a:rPr lang="en-US" dirty="0" err="1"/>
              <a:t>Github</a:t>
            </a:r>
            <a:r>
              <a:rPr lang="en-US" dirty="0"/>
              <a:t> pages.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From the repo’s </a:t>
            </a:r>
            <a:r>
              <a:rPr lang="en-US" b="1" i="1" dirty="0"/>
              <a:t>“Settings”</a:t>
            </a:r>
            <a:r>
              <a:rPr lang="en-US" dirty="0"/>
              <a:t> page, scroll down to </a:t>
            </a:r>
            <a:r>
              <a:rPr lang="en-US" b="1" i="1" dirty="0"/>
              <a:t>“</a:t>
            </a:r>
            <a:r>
              <a:rPr lang="en-US" b="1" i="1" dirty="0" err="1"/>
              <a:t>Github</a:t>
            </a:r>
            <a:r>
              <a:rPr lang="en-US" b="1" i="1" dirty="0"/>
              <a:t> Pages”</a:t>
            </a:r>
            <a:r>
              <a:rPr lang="en-US" dirty="0"/>
              <a:t>, select </a:t>
            </a:r>
            <a:r>
              <a:rPr lang="en-US" b="1" i="1" dirty="0"/>
              <a:t>“master branch” </a:t>
            </a:r>
            <a:r>
              <a:rPr lang="en-US" dirty="0"/>
              <a:t>from the </a:t>
            </a:r>
            <a:r>
              <a:rPr lang="en-US" b="1" i="1" dirty="0"/>
              <a:t>“Source”</a:t>
            </a:r>
            <a:r>
              <a:rPr lang="en-US" b="1" dirty="0"/>
              <a:t> </a:t>
            </a:r>
            <a:r>
              <a:rPr lang="en-US" dirty="0"/>
              <a:t>dropdown and click </a:t>
            </a:r>
            <a:r>
              <a:rPr lang="en-US" b="1" i="1" dirty="0"/>
              <a:t>“Save”.</a:t>
            </a:r>
          </a:p>
        </p:txBody>
      </p:sp>
      <p:pic>
        <p:nvPicPr>
          <p:cNvPr id="3" name="Picture 2">
            <a:extLst>
              <a:ext uri="{FF2B5EF4-FFF2-40B4-BE49-F238E27FC236}">
                <a16:creationId xmlns:a16="http://schemas.microsoft.com/office/drawing/2014/main" id="{9C257788-7A60-3A4E-81F0-6DB0E88D2AC4}"/>
              </a:ext>
            </a:extLst>
          </p:cNvPr>
          <p:cNvPicPr>
            <a:picLocks noChangeAspect="1"/>
          </p:cNvPicPr>
          <p:nvPr/>
        </p:nvPicPr>
        <p:blipFill>
          <a:blip r:embed="rId2"/>
          <a:stretch>
            <a:fillRect/>
          </a:stretch>
        </p:blipFill>
        <p:spPr>
          <a:xfrm>
            <a:off x="451821" y="2606867"/>
            <a:ext cx="7390504" cy="3678973"/>
          </a:xfrm>
          <a:prstGeom prst="rect">
            <a:avLst/>
          </a:prstGeom>
        </p:spPr>
      </p:pic>
    </p:spTree>
  </p:cSld>
  <p:clrMapOvr>
    <a:masterClrMapping/>
  </p:clrMapOvr>
  <p:transition>
    <p:dissolv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Tools"/>
          <p:cNvSpPr/>
          <p:nvPr/>
        </p:nvSpPr>
        <p:spPr>
          <a:xfrm>
            <a:off x="390525" y="3026882"/>
            <a:ext cx="8229600" cy="72327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4100" b="1" i="1">
                <a:solidFill>
                  <a:srgbClr val="FFFFFF"/>
                </a:solidFill>
              </a:defRPr>
            </a:lvl1pPr>
          </a:lstStyle>
          <a:p>
            <a:r>
              <a:rPr lang="en-US" dirty="0"/>
              <a:t>Common issues</a:t>
            </a:r>
            <a:endParaRPr dirty="0"/>
          </a:p>
        </p:txBody>
      </p:sp>
    </p:spTree>
  </p:cSld>
  <p:clrMapOvr>
    <a:masterClrMapping/>
  </p:clrMapOvr>
  <p:transition>
    <p:dissolv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Collaboration is Critical!"/>
          <p:cNvSpPr/>
          <p:nvPr/>
        </p:nvSpPr>
        <p:spPr>
          <a:xfrm>
            <a:off x="304800" y="98425"/>
            <a:ext cx="6781800" cy="460209"/>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lvl1pPr>
              <a:defRPr sz="2400" b="1"/>
            </a:lvl1pPr>
          </a:lstStyle>
          <a:p>
            <a:r>
              <a:rPr lang="en-US" dirty="0"/>
              <a:t>Common issues</a:t>
            </a:r>
            <a:endParaRPr dirty="0"/>
          </a:p>
        </p:txBody>
      </p:sp>
      <p:sp>
        <p:nvSpPr>
          <p:cNvPr id="143" name="Steering a project with remote developers like this one can be challenging.…"/>
          <p:cNvSpPr/>
          <p:nvPr/>
        </p:nvSpPr>
        <p:spPr>
          <a:xfrm>
            <a:off x="304800" y="990600"/>
            <a:ext cx="8382000" cy="644875"/>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p>
            <a:r>
              <a:rPr lang="en-US" dirty="0"/>
              <a:t>There are a few common issues you may run into with your deployed applications that you may not see locally:</a:t>
            </a:r>
          </a:p>
        </p:txBody>
      </p:sp>
      <p:sp>
        <p:nvSpPr>
          <p:cNvPr id="2" name="TextBox 1">
            <a:extLst>
              <a:ext uri="{FF2B5EF4-FFF2-40B4-BE49-F238E27FC236}">
                <a16:creationId xmlns:a16="http://schemas.microsoft.com/office/drawing/2014/main" id="{C8EBB5D0-EF1A-4849-86FE-A2DC46C7B44D}"/>
              </a:ext>
            </a:extLst>
          </p:cNvPr>
          <p:cNvSpPr txBox="1"/>
          <p:nvPr/>
        </p:nvSpPr>
        <p:spPr>
          <a:xfrm>
            <a:off x="699245" y="1850318"/>
            <a:ext cx="8025205" cy="3970318"/>
          </a:xfrm>
          <a:prstGeom prst="rect">
            <a:avLst/>
          </a:prstGeom>
          <a:noFill/>
        </p:spPr>
        <p:txBody>
          <a:bodyPr wrap="square" rtlCol="0">
            <a:spAutoFit/>
          </a:bodyPr>
          <a:lstStyle/>
          <a:p>
            <a:pPr marL="285750" indent="-285750">
              <a:buFont typeface="Arial" panose="020B0604020202020204" pitchFamily="34" charset="0"/>
              <a:buChar char="•"/>
            </a:pPr>
            <a:r>
              <a:rPr lang="en-US" dirty="0"/>
              <a:t>Use </a:t>
            </a:r>
            <a:r>
              <a:rPr lang="en-US" b="1" dirty="0"/>
              <a:t>https</a:t>
            </a:r>
            <a:r>
              <a:rPr lang="en-US" dirty="0"/>
              <a:t> instead of </a:t>
            </a:r>
            <a:r>
              <a:rPr lang="en-US" b="1" dirty="0"/>
              <a:t>http</a:t>
            </a:r>
            <a:r>
              <a:rPr lang="en-US" dirty="0"/>
              <a:t> for API calls. Locally either may work, but once deployed to GitHub Pages, </a:t>
            </a:r>
            <a:r>
              <a:rPr lang="en-US" b="1" dirty="0"/>
              <a:t>https</a:t>
            </a:r>
            <a:r>
              <a:rPr lang="en-US" dirty="0"/>
              <a:t> is required.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Make all file and folder names lower-cased from the start. Both Windows and Mac are case </a:t>
            </a:r>
            <a:r>
              <a:rPr lang="en-US" b="1" i="1" dirty="0"/>
              <a:t>insensitive</a:t>
            </a:r>
            <a:r>
              <a:rPr lang="en-US" dirty="0"/>
              <a:t> when it comes to file/folder names. But the web and Linux machines are </a:t>
            </a:r>
            <a:r>
              <a:rPr lang="en-US" b="1" i="1" dirty="0"/>
              <a:t>case-sensitive</a:t>
            </a:r>
            <a:r>
              <a:rPr lang="en-US" dirty="0"/>
              <a:t>.</a:t>
            </a:r>
          </a:p>
          <a:p>
            <a:pPr marL="285750" indent="-285750">
              <a:buFont typeface="Arial" panose="020B0604020202020204" pitchFamily="34" charset="0"/>
              <a:buChar char="•"/>
            </a:pPr>
            <a:endParaRPr lang="en-US" dirty="0"/>
          </a:p>
          <a:p>
            <a:pPr lvl="1" indent="0"/>
            <a:r>
              <a:rPr lang="en-US" dirty="0"/>
              <a:t>	e.g. </a:t>
            </a:r>
            <a:r>
              <a:rPr lang="en-US" b="1" dirty="0" err="1">
                <a:solidFill>
                  <a:schemeClr val="accent1"/>
                </a:solidFill>
              </a:rPr>
              <a:t>Sample.png</a:t>
            </a:r>
            <a:r>
              <a:rPr lang="en-US" dirty="0"/>
              <a:t> can be referenced as </a:t>
            </a:r>
            <a:r>
              <a:rPr lang="en-US" b="1" dirty="0" err="1">
                <a:solidFill>
                  <a:schemeClr val="accent1"/>
                </a:solidFill>
              </a:rPr>
              <a:t>sample.png</a:t>
            </a:r>
            <a:r>
              <a:rPr lang="en-US" dirty="0"/>
              <a:t> on Windows or 	Mac machines, but this will not work on GitHub pages.</a:t>
            </a:r>
          </a:p>
          <a:p>
            <a:pPr marL="2857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Make sure you have an </a:t>
            </a:r>
            <a:r>
              <a:rPr lang="en-US" b="1" dirty="0" err="1"/>
              <a:t>index.html</a:t>
            </a:r>
            <a:r>
              <a:rPr lang="en-US" dirty="0"/>
              <a:t> in the root directory. GitHub Pages looks for this file to serve first when the website is loaded. The file </a:t>
            </a:r>
            <a:r>
              <a:rPr lang="en-US" i="1" dirty="0"/>
              <a:t>must</a:t>
            </a:r>
            <a:r>
              <a:rPr lang="en-US" dirty="0"/>
              <a:t> be named </a:t>
            </a:r>
            <a:r>
              <a:rPr lang="en-US" b="1" dirty="0" err="1"/>
              <a:t>index.html</a:t>
            </a:r>
            <a:r>
              <a:rPr lang="en-US" b="1" dirty="0"/>
              <a:t> </a:t>
            </a:r>
            <a:r>
              <a:rPr lang="en-US" dirty="0"/>
              <a:t>and </a:t>
            </a:r>
            <a:r>
              <a:rPr lang="en-US" i="1" dirty="0"/>
              <a:t>must</a:t>
            </a:r>
            <a:r>
              <a:rPr lang="en-US" dirty="0"/>
              <a:t> be located in the root directory.</a:t>
            </a:r>
          </a:p>
          <a:p>
            <a:endParaRPr lang="en-US" dirty="0"/>
          </a:p>
        </p:txBody>
      </p:sp>
    </p:spTree>
  </p:cSld>
  <p:clrMapOvr>
    <a:masterClrMapping/>
  </p:clrMapOvr>
  <p:transition>
    <p:dissolv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Today’s Focus"/>
          <p:cNvSpPr/>
          <p:nvPr/>
        </p:nvSpPr>
        <p:spPr>
          <a:xfrm>
            <a:off x="390525" y="3026882"/>
            <a:ext cx="8229600" cy="72327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4100" b="1" i="1">
                <a:solidFill>
                  <a:srgbClr val="FFFFFF"/>
                </a:solidFill>
              </a:defRPr>
            </a:lvl1pPr>
          </a:lstStyle>
          <a:p>
            <a:r>
              <a:rPr lang="en-US" dirty="0"/>
              <a:t>Final reminders</a:t>
            </a:r>
            <a:endParaRPr dirty="0"/>
          </a:p>
        </p:txBody>
      </p:sp>
    </p:spTree>
  </p:cSld>
  <p:clrMapOvr>
    <a:masterClrMapping/>
  </p:clrMapOvr>
  <p:transition>
    <p:dissolv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By End of Day - Today"/>
          <p:cNvSpPr/>
          <p:nvPr/>
        </p:nvSpPr>
        <p:spPr>
          <a:xfrm>
            <a:off x="304800" y="96193"/>
            <a:ext cx="5470525" cy="46166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2400" b="1"/>
            </a:lvl1pPr>
          </a:lstStyle>
          <a:p>
            <a:r>
              <a:rPr lang="en-US" dirty="0"/>
              <a:t>Final reminders</a:t>
            </a:r>
            <a:endParaRPr dirty="0"/>
          </a:p>
        </p:txBody>
      </p:sp>
      <p:sp>
        <p:nvSpPr>
          <p:cNvPr id="178" name="Brainstorm possible ideas…"/>
          <p:cNvSpPr/>
          <p:nvPr/>
        </p:nvSpPr>
        <p:spPr>
          <a:xfrm>
            <a:off x="304800" y="741713"/>
            <a:ext cx="8729663" cy="3137865"/>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p>
            <a:pPr marL="285750" indent="-285750">
              <a:buFont typeface="Arial" panose="020B0604020202020204" pitchFamily="34" charset="0"/>
              <a:buChar char="•"/>
            </a:pPr>
            <a:r>
              <a:rPr lang="en-US" dirty="0"/>
              <a:t>In order to ensure that you have something to demo on presentation day, you should stop adding features two days beforehand.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 longer adding features days before presentations may seem counter-productive, but it's to help ensure that any features that you already have pushed up to master are working properly.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You should test every bit of functionality that has been completed so far and polish up all existing functionality.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Begin to prepare your project presentations.</a:t>
            </a:r>
          </a:p>
        </p:txBody>
      </p:sp>
      <p:sp>
        <p:nvSpPr>
          <p:cNvPr id="2" name="TextBox 1">
            <a:extLst>
              <a:ext uri="{FF2B5EF4-FFF2-40B4-BE49-F238E27FC236}">
                <a16:creationId xmlns:a16="http://schemas.microsoft.com/office/drawing/2014/main" id="{F4BC294E-8F3F-CF4D-960A-EEBCCD60B41F}"/>
              </a:ext>
            </a:extLst>
          </p:cNvPr>
          <p:cNvSpPr txBox="1"/>
          <p:nvPr/>
        </p:nvSpPr>
        <p:spPr>
          <a:xfrm>
            <a:off x="570155" y="4034114"/>
            <a:ext cx="8261873" cy="1815882"/>
          </a:xfrm>
          <a:prstGeom prst="rect">
            <a:avLst/>
          </a:prstGeom>
          <a:noFill/>
        </p:spPr>
        <p:txBody>
          <a:bodyPr wrap="square" rtlCol="0">
            <a:spAutoFit/>
          </a:bodyPr>
          <a:lstStyle/>
          <a:p>
            <a:pPr marL="285750" indent="-285750">
              <a:buFont typeface="Wingdings" pitchFamily="2" charset="2"/>
              <a:buChar char="ü"/>
            </a:pPr>
            <a:r>
              <a:rPr lang="en-US" sz="1600" dirty="0"/>
              <a:t>You should have a PowerPoint (or similar) presentation prepared.</a:t>
            </a:r>
          </a:p>
          <a:p>
            <a:pPr marL="285750" indent="-285750">
              <a:buFont typeface="Wingdings" pitchFamily="2" charset="2"/>
              <a:buChar char="ü"/>
            </a:pPr>
            <a:endParaRPr lang="en-US" sz="1600" dirty="0"/>
          </a:p>
          <a:p>
            <a:pPr marL="285750" indent="-285750">
              <a:buFont typeface="Wingdings" pitchFamily="2" charset="2"/>
              <a:buChar char="ü"/>
            </a:pPr>
            <a:r>
              <a:rPr lang="en-US" sz="1600" dirty="0"/>
              <a:t>Every member of each group should be prepared to speak during the presentation.</a:t>
            </a:r>
          </a:p>
          <a:p>
            <a:pPr marL="285750" indent="-285750">
              <a:buFont typeface="Wingdings" pitchFamily="2" charset="2"/>
              <a:buChar char="ü"/>
            </a:pPr>
            <a:endParaRPr lang="en-US" sz="1600" dirty="0"/>
          </a:p>
          <a:p>
            <a:pPr marL="285750" indent="-285750">
              <a:buFont typeface="Wingdings" pitchFamily="2" charset="2"/>
              <a:buChar char="ü"/>
            </a:pPr>
            <a:r>
              <a:rPr lang="en-US" sz="1600" dirty="0"/>
              <a:t>You should not expect to demonstrate actual code, instead you should be ready to tell a story about your applications. e.g. motivations for the project idea, issues you ran into, challenges, next steps, etc.</a:t>
            </a:r>
          </a:p>
        </p:txBody>
      </p:sp>
    </p:spTree>
  </p:cSld>
  <p:clrMapOvr>
    <a:masterClrMapping/>
  </p:clrMapOvr>
  <p:transition>
    <p:dissolv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Questions"/>
          <p:cNvSpPr/>
          <p:nvPr/>
        </p:nvSpPr>
        <p:spPr>
          <a:xfrm>
            <a:off x="390525" y="3052866"/>
            <a:ext cx="8229600" cy="671306"/>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4100" b="1" i="1">
                <a:solidFill>
                  <a:srgbClr val="FFFFFF"/>
                </a:solidFill>
              </a:defRPr>
            </a:lvl1pPr>
          </a:lstStyle>
          <a:p>
            <a:r>
              <a:t>Questions</a:t>
            </a:r>
          </a:p>
        </p:txBody>
      </p:sp>
    </p:spTree>
  </p:cSld>
  <p:clrMapOvr>
    <a:masterClrMapping/>
  </p:clrMapOvr>
  <p:transition>
    <p:dissolv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You made it!!!"/>
          <p:cNvSpPr/>
          <p:nvPr/>
        </p:nvSpPr>
        <p:spPr>
          <a:xfrm>
            <a:off x="326350" y="2783288"/>
            <a:ext cx="8340725" cy="1075762"/>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lvl1pPr algn="ctr">
              <a:defRPr sz="6400" b="1" i="1"/>
            </a:lvl1pPr>
          </a:lstStyle>
          <a:p>
            <a:r>
              <a:rPr lang="en-US" dirty="0"/>
              <a:t>MVP</a:t>
            </a:r>
            <a:endParaRPr dirty="0"/>
          </a:p>
        </p:txBody>
      </p:sp>
    </p:spTree>
  </p:cSld>
  <p:clrMapOvr>
    <a:masterClrMapping/>
  </p:clrMapOvr>
  <p:transition>
    <p:dissolv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Project Week! (This Week)"/>
          <p:cNvSpPr/>
          <p:nvPr/>
        </p:nvSpPr>
        <p:spPr>
          <a:xfrm>
            <a:off x="304800" y="96193"/>
            <a:ext cx="5470525" cy="46166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2400" b="1"/>
            </a:lvl1pPr>
          </a:lstStyle>
          <a:p>
            <a:r>
              <a:rPr lang="en-US" dirty="0"/>
              <a:t>MVP</a:t>
            </a:r>
            <a:endParaRPr dirty="0"/>
          </a:p>
        </p:txBody>
      </p:sp>
      <p:sp>
        <p:nvSpPr>
          <p:cNvPr id="95" name="Today’s Class:…"/>
          <p:cNvSpPr/>
          <p:nvPr/>
        </p:nvSpPr>
        <p:spPr>
          <a:xfrm>
            <a:off x="304800" y="2614104"/>
            <a:ext cx="8610600" cy="3507197"/>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p>
            <a:pPr>
              <a:defRPr sz="2100" b="1" u="sng"/>
            </a:pPr>
            <a:r>
              <a:rPr lang="en-US" dirty="0"/>
              <a:t>Key points of creating an MVP</a:t>
            </a:r>
            <a:r>
              <a:rPr dirty="0"/>
              <a:t>:</a:t>
            </a:r>
            <a:endParaRPr lang="en-US" dirty="0"/>
          </a:p>
          <a:p>
            <a:pPr>
              <a:defRPr sz="2100" b="1" u="sng"/>
            </a:pPr>
            <a:endParaRPr dirty="0"/>
          </a:p>
          <a:p>
            <a:pPr marL="342900" indent="-342900">
              <a:buFont typeface="+mj-lt"/>
              <a:buAutoNum type="arabicPeriod"/>
            </a:pPr>
            <a:r>
              <a:rPr lang="en-US" dirty="0"/>
              <a:t>Start with a general idea.</a:t>
            </a:r>
          </a:p>
          <a:p>
            <a:pPr marL="342900" indent="-342900">
              <a:buFont typeface="+mj-lt"/>
              <a:buAutoNum type="arabicPeriod"/>
            </a:pPr>
            <a:endParaRPr lang="en-US" dirty="0"/>
          </a:p>
          <a:p>
            <a:pPr marL="342900" indent="-342900">
              <a:buFont typeface="+mj-lt"/>
              <a:buAutoNum type="arabicPeriod"/>
            </a:pPr>
            <a:r>
              <a:rPr lang="en-US" dirty="0"/>
              <a:t>Identify the target audience.</a:t>
            </a:r>
          </a:p>
          <a:p>
            <a:pPr marL="342900" indent="-342900">
              <a:buFont typeface="+mj-lt"/>
              <a:buAutoNum type="arabicPeriod"/>
            </a:pPr>
            <a:endParaRPr lang="en-US" dirty="0"/>
          </a:p>
          <a:p>
            <a:pPr marL="342900" indent="-342900">
              <a:buFont typeface="+mj-lt"/>
              <a:buAutoNum type="arabicPeriod"/>
            </a:pPr>
            <a:r>
              <a:rPr lang="en-US" dirty="0"/>
              <a:t>Identify the problem that the product will address.</a:t>
            </a:r>
          </a:p>
          <a:p>
            <a:pPr marL="342900" indent="-342900">
              <a:buFont typeface="+mj-lt"/>
              <a:buAutoNum type="arabicPeriod"/>
            </a:pPr>
            <a:endParaRPr lang="en-US" dirty="0"/>
          </a:p>
          <a:p>
            <a:pPr marL="342900" indent="-342900">
              <a:buFont typeface="+mj-lt"/>
              <a:buAutoNum type="arabicPeriod"/>
            </a:pPr>
            <a:r>
              <a:rPr lang="en-US" dirty="0"/>
              <a:t>Write down the primary goal of the product.</a:t>
            </a:r>
          </a:p>
          <a:p>
            <a:pPr marL="342900" indent="-342900">
              <a:buFont typeface="+mj-lt"/>
              <a:buAutoNum type="arabicPeriod"/>
            </a:pPr>
            <a:endParaRPr lang="en-US" dirty="0"/>
          </a:p>
          <a:p>
            <a:pPr marL="342900" indent="-342900">
              <a:buFont typeface="+mj-lt"/>
              <a:buAutoNum type="arabicPeriod"/>
            </a:pPr>
            <a:r>
              <a:rPr lang="en-US" dirty="0"/>
              <a:t>Identify and prioritize essential user stories.</a:t>
            </a:r>
          </a:p>
          <a:p>
            <a:endParaRPr dirty="0"/>
          </a:p>
        </p:txBody>
      </p:sp>
      <p:sp>
        <p:nvSpPr>
          <p:cNvPr id="2" name="TextBox 1">
            <a:extLst>
              <a:ext uri="{FF2B5EF4-FFF2-40B4-BE49-F238E27FC236}">
                <a16:creationId xmlns:a16="http://schemas.microsoft.com/office/drawing/2014/main" id="{13BB9C27-5CE7-B945-B782-71C4544AAB5D}"/>
              </a:ext>
            </a:extLst>
          </p:cNvPr>
          <p:cNvSpPr txBox="1"/>
          <p:nvPr/>
        </p:nvSpPr>
        <p:spPr>
          <a:xfrm>
            <a:off x="304800" y="882127"/>
            <a:ext cx="8542723" cy="1600438"/>
          </a:xfrm>
          <a:prstGeom prst="rect">
            <a:avLst/>
          </a:prstGeom>
          <a:noFill/>
        </p:spPr>
        <p:txBody>
          <a:bodyPr wrap="none" rtlCol="0">
            <a:spAutoFit/>
          </a:bodyPr>
          <a:lstStyle/>
          <a:p>
            <a:r>
              <a:rPr lang="en-US" sz="2000" b="1" dirty="0"/>
              <a:t>MVP stands for Minimum Viable Product. Defining an MVP for an </a:t>
            </a:r>
          </a:p>
          <a:p>
            <a:r>
              <a:rPr lang="en-US" sz="2000" b="1" dirty="0"/>
              <a:t>application helps to get the application up and going quickly and </a:t>
            </a:r>
          </a:p>
          <a:p>
            <a:r>
              <a:rPr lang="en-US" sz="2000" b="1" dirty="0"/>
              <a:t>avoid scope creep. It's a vital step in creating projects or prototypes </a:t>
            </a:r>
          </a:p>
          <a:p>
            <a:r>
              <a:rPr lang="en-US" sz="2000" b="1" dirty="0"/>
              <a:t>rapidly.</a:t>
            </a:r>
          </a:p>
          <a:p>
            <a:endParaRPr lang="en-US" dirty="0"/>
          </a:p>
        </p:txBody>
      </p:sp>
    </p:spTree>
  </p:cSld>
  <p:clrMapOvr>
    <a:masterClrMapping/>
  </p:clrMapOvr>
  <p:transition>
    <p:dissolv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roject Week (Next Week)"/>
          <p:cNvSpPr/>
          <p:nvPr/>
        </p:nvSpPr>
        <p:spPr>
          <a:xfrm>
            <a:off x="304800" y="96193"/>
            <a:ext cx="5470525" cy="461665"/>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spAutoFit/>
          </a:bodyPr>
          <a:lstStyle>
            <a:lvl1pPr>
              <a:defRPr sz="2400" b="1"/>
            </a:lvl1pPr>
          </a:lstStyle>
          <a:p>
            <a:r>
              <a:rPr lang="en-US" dirty="0"/>
              <a:t>User Story</a:t>
            </a:r>
            <a:endParaRPr dirty="0"/>
          </a:p>
        </p:txBody>
      </p:sp>
      <p:sp>
        <p:nvSpPr>
          <p:cNvPr id="98" name="Next Week (M/T):…"/>
          <p:cNvSpPr/>
          <p:nvPr/>
        </p:nvSpPr>
        <p:spPr>
          <a:xfrm>
            <a:off x="304800" y="914400"/>
            <a:ext cx="8610600" cy="5323078"/>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p>
            <a:pPr marL="285750" indent="-285750">
              <a:buFont typeface="Arial" panose="020B0604020202020204" pitchFamily="34" charset="0"/>
              <a:buChar char="•"/>
            </a:pPr>
            <a:r>
              <a:rPr lang="en-US" sz="2400" dirty="0"/>
              <a:t>User stories are a tool that developers use to describe what the user wants and why. They help to keep focus on adding value to the user during the project build and ensure that each feature built is inline with the primary goal of the product.</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User stories are always formatted in the same way:</a:t>
            </a:r>
            <a:br>
              <a:rPr lang="en-US" sz="2400" dirty="0"/>
            </a:br>
            <a:endParaRPr lang="en-US" sz="2400" dirty="0"/>
          </a:p>
          <a:p>
            <a:pPr lvl="1"/>
            <a:r>
              <a:rPr lang="en-US" sz="2400" b="1" dirty="0">
                <a:solidFill>
                  <a:schemeClr val="accent2">
                    <a:lumMod val="75000"/>
                  </a:schemeClr>
                </a:solidFill>
              </a:rPr>
              <a:t>'As a _____ , I want _____ so that I can _____.’</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I'll model this process so that you can see it in action, and then you'll have the opportunity to apply this practice to your projects</a:t>
            </a:r>
          </a:p>
          <a:p>
            <a:pPr>
              <a:defRPr sz="2100" b="1" u="sng"/>
            </a:pPr>
            <a:endParaRPr sz="2800" dirty="0"/>
          </a:p>
        </p:txBody>
      </p:sp>
      <p:sp>
        <p:nvSpPr>
          <p:cNvPr id="2" name="TextBox 1"/>
          <p:cNvSpPr txBox="1"/>
          <p:nvPr/>
        </p:nvSpPr>
        <p:spPr>
          <a:xfrm>
            <a:off x="4660900" y="1447800"/>
            <a:ext cx="9239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Arial"/>
            </a:endParaRPr>
          </a:p>
        </p:txBody>
      </p:sp>
    </p:spTree>
  </p:cSld>
  <p:clrMapOvr>
    <a:masterClrMapping/>
  </p:clrMapOvr>
  <p:transition>
    <p:dissolv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he Great Push"/>
          <p:cNvSpPr/>
          <p:nvPr/>
        </p:nvSpPr>
        <p:spPr>
          <a:xfrm>
            <a:off x="304800" y="96193"/>
            <a:ext cx="6633882" cy="461665"/>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nchor="ctr">
            <a:spAutoFit/>
          </a:bodyPr>
          <a:lstStyle>
            <a:lvl1pPr>
              <a:defRPr sz="2400" b="1"/>
            </a:lvl1pPr>
          </a:lstStyle>
          <a:p>
            <a:r>
              <a:rPr lang="en-US" dirty="0"/>
              <a:t>Modeling the practice of creating an MVP</a:t>
            </a:r>
            <a:endParaRPr dirty="0"/>
          </a:p>
        </p:txBody>
      </p:sp>
      <p:sp>
        <p:nvSpPr>
          <p:cNvPr id="101" name="Be serious about project week!…"/>
          <p:cNvSpPr/>
          <p:nvPr/>
        </p:nvSpPr>
        <p:spPr>
          <a:xfrm>
            <a:off x="395286" y="1066800"/>
            <a:ext cx="8490529" cy="4522859"/>
          </a:xfrm>
          <a:prstGeom prst="rect">
            <a:avLst/>
          </a:prstGeom>
          <a:ln w="12700">
            <a:miter lim="400000"/>
          </a:ln>
          <a:extLst>
            <a:ext uri="{C572A759-6A51-4108-AA02-DFA0A04FC94B}">
              <ma14:wrappingTextBoxFlag xmlns="" xmlns:ma14="http://schemas.microsoft.com/office/mac/drawingml/2011/main" val="1"/>
            </a:ext>
          </a:extLst>
        </p:spPr>
        <p:txBody>
          <a:bodyPr wrap="square" lIns="44999" tIns="44999" rIns="44999" bIns="44999">
            <a:spAutoFit/>
          </a:bodyPr>
          <a:lstStyle/>
          <a:p>
            <a:pPr marL="285750" indent="-285750">
              <a:buFont typeface="Arial" panose="020B0604020202020204" pitchFamily="34" charset="0"/>
              <a:buChar char="•"/>
            </a:pPr>
            <a:r>
              <a:rPr lang="en-US" dirty="0"/>
              <a:t>First we need a general idea: </a:t>
            </a:r>
          </a:p>
          <a:p>
            <a:pPr lvl="2" indent="0"/>
            <a:r>
              <a:rPr lang="en-US" dirty="0">
                <a:solidFill>
                  <a:srgbClr val="FF0000"/>
                </a:solidFill>
              </a:rPr>
              <a:t>	I'll build an online code editor with Stack Overflow integration.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Then we define the target audience to ensure our product focusses on the users' needs: </a:t>
            </a:r>
          </a:p>
          <a:p>
            <a:pPr lvl="2" indent="0"/>
            <a:r>
              <a:rPr lang="en-US" dirty="0">
                <a:solidFill>
                  <a:srgbClr val="FF0000"/>
                </a:solidFill>
              </a:rPr>
              <a:t>	My target audience is developers who need help from Stack Overflow.</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Next we identify the problem that our product addresses: </a:t>
            </a:r>
          </a:p>
          <a:p>
            <a:r>
              <a:rPr lang="en-US" dirty="0">
                <a:solidFill>
                  <a:srgbClr val="FF0000"/>
                </a:solidFill>
              </a:rPr>
              <a:t>	Our problem is that developers need help from Stack Overflow but lose 	time switching between the editor and browser windows.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Now we write down the primary goal to ensure the team has a common mission: </a:t>
            </a:r>
          </a:p>
          <a:p>
            <a:r>
              <a:rPr lang="en-US" dirty="0">
                <a:solidFill>
                  <a:srgbClr val="FF0000"/>
                </a:solidFill>
              </a:rPr>
              <a:t>	Our goal is to provide a seamless way to search for helpful code 	snippets while coding.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Then we prioritize the </a:t>
            </a:r>
            <a:r>
              <a:rPr lang="en-US" b="1" i="1" dirty="0"/>
              <a:t>essential</a:t>
            </a:r>
            <a:r>
              <a:rPr lang="en-US" dirty="0"/>
              <a:t> user stories needed to accomplish this goal.</a:t>
            </a:r>
          </a:p>
        </p:txBody>
      </p:sp>
    </p:spTree>
  </p:cSld>
  <p:clrMapOvr>
    <a:masterClrMapping/>
  </p:clrMapOvr>
  <p:transition>
    <p:dissolv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he Great Push"/>
          <p:cNvSpPr/>
          <p:nvPr/>
        </p:nvSpPr>
        <p:spPr>
          <a:xfrm>
            <a:off x="304800" y="96193"/>
            <a:ext cx="6633882" cy="461665"/>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nchor="ctr">
            <a:spAutoFit/>
          </a:bodyPr>
          <a:lstStyle>
            <a:lvl1pPr>
              <a:defRPr sz="2400" b="1"/>
            </a:lvl1pPr>
          </a:lstStyle>
          <a:p>
            <a:r>
              <a:rPr lang="en-US" dirty="0"/>
              <a:t>User stories for our imaginary project:</a:t>
            </a:r>
            <a:endParaRPr dirty="0"/>
          </a:p>
        </p:txBody>
      </p:sp>
      <p:sp>
        <p:nvSpPr>
          <p:cNvPr id="101" name="Be serious about project week!…"/>
          <p:cNvSpPr/>
          <p:nvPr/>
        </p:nvSpPr>
        <p:spPr>
          <a:xfrm>
            <a:off x="395287" y="1066800"/>
            <a:ext cx="8340726" cy="4153528"/>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p>
            <a:pPr marL="400050" indent="-400050">
              <a:buFont typeface="+mj-lt"/>
              <a:buAutoNum type="romanUcPeriod"/>
            </a:pPr>
            <a:r>
              <a:rPr lang="en-US" sz="2400" dirty="0"/>
              <a:t>As a </a:t>
            </a:r>
            <a:r>
              <a:rPr lang="en-US" sz="2400" u="sng" dirty="0">
                <a:solidFill>
                  <a:schemeClr val="tx2"/>
                </a:solidFill>
              </a:rPr>
              <a:t>user</a:t>
            </a:r>
            <a:r>
              <a:rPr lang="en-US" sz="2400" dirty="0"/>
              <a:t>, I want </a:t>
            </a:r>
            <a:r>
              <a:rPr lang="en-US" sz="2400" u="sng" dirty="0">
                <a:solidFill>
                  <a:schemeClr val="tx2"/>
                </a:solidFill>
              </a:rPr>
              <a:t>to be able to type code into an editor</a:t>
            </a:r>
            <a:r>
              <a:rPr lang="en-US" sz="2400" dirty="0">
                <a:solidFill>
                  <a:schemeClr val="tx2"/>
                </a:solidFill>
              </a:rPr>
              <a:t> </a:t>
            </a:r>
            <a:r>
              <a:rPr lang="en-US" sz="2400" dirty="0"/>
              <a:t>so that I can </a:t>
            </a:r>
            <a:r>
              <a:rPr lang="en-US" sz="2400" u="sng" dirty="0">
                <a:solidFill>
                  <a:schemeClr val="tx2"/>
                </a:solidFill>
              </a:rPr>
              <a:t>build small features in a sandbox environment</a:t>
            </a:r>
            <a:r>
              <a:rPr lang="en-US" sz="2400" dirty="0"/>
              <a:t>.</a:t>
            </a:r>
          </a:p>
          <a:p>
            <a:pPr marL="400050" indent="-400050">
              <a:buFont typeface="+mj-lt"/>
              <a:buAutoNum type="romanUcPeriod"/>
            </a:pPr>
            <a:endParaRPr lang="en-US" sz="2400" dirty="0"/>
          </a:p>
          <a:p>
            <a:pPr marL="400050" indent="-400050">
              <a:buFont typeface="+mj-lt"/>
              <a:buAutoNum type="romanUcPeriod"/>
            </a:pPr>
            <a:endParaRPr lang="en-US" sz="2400" dirty="0"/>
          </a:p>
          <a:p>
            <a:pPr marL="400050" indent="-400050">
              <a:buFont typeface="+mj-lt"/>
              <a:buAutoNum type="romanUcPeriod"/>
            </a:pPr>
            <a:r>
              <a:rPr lang="en-US" sz="2400" dirty="0"/>
              <a:t>As a </a:t>
            </a:r>
            <a:r>
              <a:rPr lang="en-US" sz="2400" u="sng" dirty="0">
                <a:solidFill>
                  <a:schemeClr val="tx2"/>
                </a:solidFill>
              </a:rPr>
              <a:t>user</a:t>
            </a:r>
            <a:r>
              <a:rPr lang="en-US" sz="2400" dirty="0"/>
              <a:t>, I want </a:t>
            </a:r>
            <a:r>
              <a:rPr lang="en-US" sz="2400" u="sng" dirty="0">
                <a:solidFill>
                  <a:schemeClr val="tx2"/>
                </a:solidFill>
              </a:rPr>
              <a:t>to be able to input search queries</a:t>
            </a:r>
            <a:r>
              <a:rPr lang="en-US" sz="2400" dirty="0">
                <a:solidFill>
                  <a:schemeClr val="tx2"/>
                </a:solidFill>
              </a:rPr>
              <a:t> </a:t>
            </a:r>
            <a:r>
              <a:rPr lang="en-US" sz="2400" dirty="0"/>
              <a:t>so that I can </a:t>
            </a:r>
            <a:r>
              <a:rPr lang="en-US" sz="2400" u="sng" dirty="0">
                <a:solidFill>
                  <a:schemeClr val="tx2"/>
                </a:solidFill>
              </a:rPr>
              <a:t>search Stack Overflow when I'm stuck</a:t>
            </a:r>
            <a:r>
              <a:rPr lang="en-US" sz="2400" dirty="0"/>
              <a:t>.</a:t>
            </a:r>
          </a:p>
          <a:p>
            <a:pPr marL="400050" indent="-400050">
              <a:buFont typeface="+mj-lt"/>
              <a:buAutoNum type="romanUcPeriod"/>
            </a:pPr>
            <a:endParaRPr lang="en-US" sz="2400" dirty="0"/>
          </a:p>
          <a:p>
            <a:pPr marL="400050" indent="-400050">
              <a:buFont typeface="+mj-lt"/>
              <a:buAutoNum type="romanUcPeriod"/>
            </a:pPr>
            <a:endParaRPr lang="en-US" sz="2400" dirty="0"/>
          </a:p>
          <a:p>
            <a:pPr marL="400050" indent="-400050">
              <a:buFont typeface="+mj-lt"/>
              <a:buAutoNum type="romanUcPeriod"/>
            </a:pPr>
            <a:r>
              <a:rPr lang="en-US" sz="2400" dirty="0"/>
              <a:t>As a </a:t>
            </a:r>
            <a:r>
              <a:rPr lang="en-US" sz="2400" u="sng" dirty="0">
                <a:solidFill>
                  <a:schemeClr val="tx2"/>
                </a:solidFill>
              </a:rPr>
              <a:t>user</a:t>
            </a:r>
            <a:r>
              <a:rPr lang="en-US" sz="2400" dirty="0"/>
              <a:t>, I want </a:t>
            </a:r>
            <a:r>
              <a:rPr lang="en-US" sz="2400" u="sng" dirty="0">
                <a:solidFill>
                  <a:schemeClr val="tx2"/>
                </a:solidFill>
              </a:rPr>
              <a:t>to be able to see relevant Stack Overflow results</a:t>
            </a:r>
            <a:r>
              <a:rPr lang="en-US" sz="2400" dirty="0"/>
              <a:t>, so that I can </a:t>
            </a:r>
            <a:r>
              <a:rPr lang="en-US" sz="2400" u="sng" dirty="0">
                <a:solidFill>
                  <a:schemeClr val="tx2"/>
                </a:solidFill>
              </a:rPr>
              <a:t>incorporate them into my code</a:t>
            </a:r>
            <a:r>
              <a:rPr lang="en-US" sz="2400" dirty="0"/>
              <a:t>.</a:t>
            </a:r>
          </a:p>
        </p:txBody>
      </p:sp>
    </p:spTree>
    <p:extLst>
      <p:ext uri="{BB962C8B-B14F-4D97-AF65-F5344CB8AC3E}">
        <p14:creationId xmlns:p14="http://schemas.microsoft.com/office/powerpoint/2010/main" val="131130180"/>
      </p:ext>
    </p:extLst>
  </p:cSld>
  <p:clrMapOvr>
    <a:masterClrMapping/>
  </p:clrMapOvr>
  <p:transition>
    <p:dissolv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he Great Push"/>
          <p:cNvSpPr/>
          <p:nvPr/>
        </p:nvSpPr>
        <p:spPr>
          <a:xfrm>
            <a:off x="304799" y="96193"/>
            <a:ext cx="9000566" cy="461665"/>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nchor="ctr">
            <a:spAutoFit/>
          </a:bodyPr>
          <a:lstStyle>
            <a:lvl1pPr>
              <a:defRPr sz="2400" b="1"/>
            </a:lvl1pPr>
          </a:lstStyle>
          <a:p>
            <a:r>
              <a:rPr lang="en-US" dirty="0"/>
              <a:t>Nice features that are not </a:t>
            </a:r>
            <a:r>
              <a:rPr lang="en-US" i="1" dirty="0"/>
              <a:t>essential</a:t>
            </a:r>
            <a:r>
              <a:rPr lang="en-US" dirty="0"/>
              <a:t>:</a:t>
            </a:r>
            <a:endParaRPr dirty="0"/>
          </a:p>
        </p:txBody>
      </p:sp>
      <p:sp>
        <p:nvSpPr>
          <p:cNvPr id="101" name="Be serious about project week!…"/>
          <p:cNvSpPr/>
          <p:nvPr/>
        </p:nvSpPr>
        <p:spPr>
          <a:xfrm>
            <a:off x="395287" y="937704"/>
            <a:ext cx="8340726" cy="1814426"/>
          </a:xfrm>
          <a:prstGeom prst="rect">
            <a:avLst/>
          </a:prstGeom>
          <a:ln w="12700">
            <a:miter lim="400000"/>
          </a:ln>
          <a:extLst>
            <a:ext uri="{C572A759-6A51-4108-AA02-DFA0A04FC94B}">
              <ma14:wrappingTextBoxFlag xmlns="" xmlns:ma14="http://schemas.microsoft.com/office/mac/drawingml/2011/main" val="1"/>
            </a:ext>
          </a:extLst>
        </p:spPr>
        <p:txBody>
          <a:bodyPr lIns="44999" tIns="44999" rIns="44999" bIns="44999">
            <a:spAutoFit/>
          </a:bodyPr>
          <a:lstStyle/>
          <a:p>
            <a:pPr marL="285750" indent="-285750">
              <a:buFont typeface="Arial" panose="020B0604020202020204" pitchFamily="34" charset="0"/>
              <a:buChar char="•"/>
            </a:pPr>
            <a:r>
              <a:rPr lang="en-US" sz="2800" dirty="0"/>
              <a:t>syntax highlighting</a:t>
            </a:r>
          </a:p>
          <a:p>
            <a:pPr marL="285750" indent="-285750">
              <a:buFont typeface="Arial" panose="020B0604020202020204" pitchFamily="34" charset="0"/>
              <a:buChar char="•"/>
            </a:pPr>
            <a:r>
              <a:rPr lang="en-US" sz="2800" dirty="0"/>
              <a:t>ability to save code</a:t>
            </a:r>
          </a:p>
          <a:p>
            <a:pPr marL="285750" indent="-285750">
              <a:buFont typeface="Arial" panose="020B0604020202020204" pitchFamily="34" charset="0"/>
              <a:buChar char="•"/>
            </a:pPr>
            <a:r>
              <a:rPr lang="en-US" sz="2800" dirty="0"/>
              <a:t>sign-up and login</a:t>
            </a:r>
          </a:p>
          <a:p>
            <a:pPr marL="285750" indent="-285750">
              <a:buFont typeface="Arial" panose="020B0604020202020204" pitchFamily="34" charset="0"/>
              <a:buChar char="•"/>
            </a:pPr>
            <a:r>
              <a:rPr lang="en-US" sz="2800" dirty="0"/>
              <a:t>saving frequent searches</a:t>
            </a:r>
            <a:endParaRPr lang="en-US" dirty="0"/>
          </a:p>
        </p:txBody>
      </p:sp>
      <p:sp>
        <p:nvSpPr>
          <p:cNvPr id="2" name="TextBox 1">
            <a:extLst>
              <a:ext uri="{FF2B5EF4-FFF2-40B4-BE49-F238E27FC236}">
                <a16:creationId xmlns:a16="http://schemas.microsoft.com/office/drawing/2014/main" id="{102819F3-B7F2-3D45-8D6A-28011DE891FD}"/>
              </a:ext>
            </a:extLst>
          </p:cNvPr>
          <p:cNvSpPr txBox="1"/>
          <p:nvPr/>
        </p:nvSpPr>
        <p:spPr>
          <a:xfrm>
            <a:off x="395287" y="3131976"/>
            <a:ext cx="8340726" cy="3046988"/>
          </a:xfrm>
          <a:prstGeom prst="rect">
            <a:avLst/>
          </a:prstGeom>
          <a:noFill/>
        </p:spPr>
        <p:txBody>
          <a:bodyPr wrap="square" rtlCol="0">
            <a:spAutoFit/>
          </a:bodyPr>
          <a:lstStyle/>
          <a:p>
            <a:r>
              <a:rPr lang="en-US" sz="2400" dirty="0"/>
              <a:t>While these features would be nice to have, the product could still be demoed and pitched to investors without them. With this project, the MVP should be the </a:t>
            </a:r>
            <a:r>
              <a:rPr lang="en-US" sz="2400" b="1" i="1" dirty="0"/>
              <a:t>minimum</a:t>
            </a:r>
            <a:r>
              <a:rPr lang="en-US" sz="2400" dirty="0"/>
              <a:t> product that could be pitched to an investor to demo what the project could eventually become. </a:t>
            </a:r>
          </a:p>
          <a:p>
            <a:endParaRPr lang="en-US" sz="2400" dirty="0"/>
          </a:p>
          <a:p>
            <a:r>
              <a:rPr lang="en-US" sz="2400" dirty="0"/>
              <a:t>Rather than a minimum </a:t>
            </a:r>
            <a:r>
              <a:rPr lang="en-US" sz="2400" b="1" i="1" dirty="0"/>
              <a:t>viable</a:t>
            </a:r>
            <a:r>
              <a:rPr lang="en-US" sz="2400" dirty="0"/>
              <a:t> product, we're actually building a minimum </a:t>
            </a:r>
            <a:r>
              <a:rPr lang="en-US" sz="2400" b="1" i="1" dirty="0" err="1"/>
              <a:t>demoable</a:t>
            </a:r>
            <a:r>
              <a:rPr lang="en-US" sz="2400" dirty="0"/>
              <a:t> product</a:t>
            </a:r>
          </a:p>
        </p:txBody>
      </p:sp>
    </p:spTree>
    <p:extLst>
      <p:ext uri="{BB962C8B-B14F-4D97-AF65-F5344CB8AC3E}">
        <p14:creationId xmlns:p14="http://schemas.microsoft.com/office/powerpoint/2010/main" val="2016991093"/>
      </p:ext>
    </p:extLst>
  </p:cSld>
  <p:clrMapOvr>
    <a:masterClrMapping/>
  </p:clrMapOvr>
  <p:transition>
    <p:dissolv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B4B6F-3551-A043-BC3A-02491C08D6ED}"/>
              </a:ext>
            </a:extLst>
          </p:cNvPr>
          <p:cNvSpPr>
            <a:spLocks noGrp="1"/>
          </p:cNvSpPr>
          <p:nvPr>
            <p:ph type="title"/>
          </p:nvPr>
        </p:nvSpPr>
        <p:spPr/>
        <p:txBody>
          <a:bodyPr/>
          <a:lstStyle/>
          <a:p>
            <a:r>
              <a:rPr lang="en-US" dirty="0"/>
              <a:t>Breaking User Stories into tasks</a:t>
            </a:r>
          </a:p>
        </p:txBody>
      </p:sp>
      <p:sp>
        <p:nvSpPr>
          <p:cNvPr id="3" name="TextBox 2">
            <a:extLst>
              <a:ext uri="{FF2B5EF4-FFF2-40B4-BE49-F238E27FC236}">
                <a16:creationId xmlns:a16="http://schemas.microsoft.com/office/drawing/2014/main" id="{05FE9697-C670-0046-80ED-8A77DC6DCFBD}"/>
              </a:ext>
            </a:extLst>
          </p:cNvPr>
          <p:cNvSpPr txBox="1"/>
          <p:nvPr/>
        </p:nvSpPr>
        <p:spPr>
          <a:xfrm>
            <a:off x="745864" y="2355657"/>
            <a:ext cx="7806466" cy="1569660"/>
          </a:xfrm>
          <a:prstGeom prst="rect">
            <a:avLst/>
          </a:prstGeom>
          <a:noFill/>
        </p:spPr>
        <p:txBody>
          <a:bodyPr wrap="square" rtlCol="0">
            <a:spAutoFit/>
          </a:bodyPr>
          <a:lstStyle/>
          <a:p>
            <a:r>
              <a:rPr lang="en-US" sz="2400" dirty="0"/>
              <a:t>Before we can open issues on GitHub, we need to break our user stories into tasks. Each task should be clear, concise, and something that each teammate understands how to implement.</a:t>
            </a:r>
          </a:p>
        </p:txBody>
      </p:sp>
    </p:spTree>
    <p:extLst>
      <p:ext uri="{BB962C8B-B14F-4D97-AF65-F5344CB8AC3E}">
        <p14:creationId xmlns:p14="http://schemas.microsoft.com/office/powerpoint/2010/main" val="36011349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heme/theme1.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Arial"/>
        <a:ea typeface="Arial"/>
        <a:cs typeface="Arial"/>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386</TotalTime>
  <Words>1324</Words>
  <Application>Microsoft Macintosh PowerPoint</Application>
  <PresentationFormat>On-screen Show (4:3)</PresentationFormat>
  <Paragraphs>169</Paragraphs>
  <Slides>28</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Courier New</vt:lpstr>
      <vt:lpstr>Roboto</vt:lpstr>
      <vt:lpstr>Wingdings</vt:lpstr>
      <vt:lpstr>Unbranded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Breaking User Stories into tasks</vt:lpstr>
      <vt:lpstr>User Story #1</vt:lpstr>
      <vt:lpstr>User Story #2</vt:lpstr>
      <vt:lpstr>User Story #3</vt:lpstr>
      <vt:lpstr>GitHub Issue Template</vt:lpstr>
      <vt:lpstr>Bad / Good Tasks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Gokcehan, Alper</cp:lastModifiedBy>
  <cp:revision>28</cp:revision>
  <dcterms:modified xsi:type="dcterms:W3CDTF">2019-01-30T20:12:35Z</dcterms:modified>
</cp:coreProperties>
</file>